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92" r:id="rId1"/>
    <p:sldMasterId id="2147483804" r:id="rId2"/>
  </p:sldMasterIdLst>
  <p:notesMasterIdLst>
    <p:notesMasterId r:id="rId59"/>
  </p:notesMasterIdLst>
  <p:sldIdLst>
    <p:sldId id="317" r:id="rId3"/>
    <p:sldId id="257" r:id="rId4"/>
    <p:sldId id="258" r:id="rId5"/>
    <p:sldId id="259" r:id="rId6"/>
    <p:sldId id="260" r:id="rId7"/>
    <p:sldId id="261" r:id="rId8"/>
    <p:sldId id="262" r:id="rId9"/>
    <p:sldId id="264" r:id="rId10"/>
    <p:sldId id="263" r:id="rId11"/>
    <p:sldId id="289" r:id="rId12"/>
    <p:sldId id="290" r:id="rId13"/>
    <p:sldId id="291" r:id="rId14"/>
    <p:sldId id="265" r:id="rId15"/>
    <p:sldId id="266" r:id="rId16"/>
    <p:sldId id="292" r:id="rId17"/>
    <p:sldId id="293" r:id="rId18"/>
    <p:sldId id="294" r:id="rId19"/>
    <p:sldId id="295" r:id="rId20"/>
    <p:sldId id="296" r:id="rId21"/>
    <p:sldId id="297" r:id="rId22"/>
    <p:sldId id="267" r:id="rId23"/>
    <p:sldId id="268" r:id="rId24"/>
    <p:sldId id="269" r:id="rId25"/>
    <p:sldId id="270" r:id="rId26"/>
    <p:sldId id="271" r:id="rId27"/>
    <p:sldId id="272" r:id="rId28"/>
    <p:sldId id="273" r:id="rId29"/>
    <p:sldId id="303" r:id="rId30"/>
    <p:sldId id="304" r:id="rId31"/>
    <p:sldId id="305" r:id="rId32"/>
    <p:sldId id="306" r:id="rId33"/>
    <p:sldId id="307" r:id="rId34"/>
    <p:sldId id="308" r:id="rId35"/>
    <p:sldId id="309" r:id="rId36"/>
    <p:sldId id="274" r:id="rId37"/>
    <p:sldId id="275" r:id="rId38"/>
    <p:sldId id="276" r:id="rId39"/>
    <p:sldId id="300" r:id="rId40"/>
    <p:sldId id="298" r:id="rId41"/>
    <p:sldId id="299" r:id="rId42"/>
    <p:sldId id="277" r:id="rId43"/>
    <p:sldId id="278" r:id="rId44"/>
    <p:sldId id="279" r:id="rId45"/>
    <p:sldId id="280" r:id="rId46"/>
    <p:sldId id="281" r:id="rId47"/>
    <p:sldId id="282" r:id="rId48"/>
    <p:sldId id="283" r:id="rId49"/>
    <p:sldId id="284" r:id="rId50"/>
    <p:sldId id="285" r:id="rId51"/>
    <p:sldId id="287" r:id="rId52"/>
    <p:sldId id="288" r:id="rId53"/>
    <p:sldId id="310" r:id="rId54"/>
    <p:sldId id="311" r:id="rId55"/>
    <p:sldId id="312" r:id="rId56"/>
    <p:sldId id="313" r:id="rId57"/>
    <p:sldId id="314"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A2457-E638-413E-988C-25679FD1FEB3}"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8C688-C45D-4D46-9E88-3A0F12D28975}" type="slidenum">
              <a:rPr lang="tr-TR" smtClean="0"/>
              <a:t>‹#›</a:t>
            </a:fld>
            <a:endParaRPr lang="tr-TR"/>
          </a:p>
        </p:txBody>
      </p:sp>
    </p:spTree>
    <p:extLst>
      <p:ext uri="{BB962C8B-B14F-4D97-AF65-F5344CB8AC3E}">
        <p14:creationId xmlns:p14="http://schemas.microsoft.com/office/powerpoint/2010/main" val="174051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9B1A8B-E932-4140-92D9-E5345D1138AE}"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9B1A8B-E932-4140-92D9-E5345D1138AE}"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9B1A8B-E932-4140-92D9-E5345D1138AE}"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15.04.2016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200256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1969213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15.04.2016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222768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15.04.2016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106799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15.04.2016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628049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15.04.2016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187765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15.04.2016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98003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99842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9B1A8B-E932-4140-92D9-E5345D1138AE}"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723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47042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128013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9B1A8B-E932-4140-92D9-E5345D1138AE}"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9B1A8B-E932-4140-92D9-E5345D1138AE}"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9B1A8B-E932-4140-92D9-E5345D1138AE}"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9B1A8B-E932-4140-92D9-E5345D1138AE}"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9B1A8B-E932-4140-92D9-E5345D1138AE}"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9B1A8B-E932-4140-92D9-E5345D1138AE}"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09D9E84-5675-4190-AC48-82448EC702CF}" type="datetimeFigureOut">
              <a:rPr lang="tr-TR" smtClean="0"/>
              <a:pPr/>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9B1A8B-E932-4140-92D9-E5345D1138AE}"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09D9E84-5675-4190-AC48-82448EC702CF}" type="datetimeFigureOut">
              <a:rPr lang="tr-TR" smtClean="0"/>
              <a:pPr/>
              <a:t>15.04.2016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A9B1A8B-E932-4140-92D9-E5345D1138AE}"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4/15/2016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8244404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a:r>
              <a:rPr lang="tr-TR" altLang="tr-TR" b="1" dirty="0">
                <a:solidFill>
                  <a:srgbClr val="000000"/>
                </a:solidFill>
                <a:latin typeface="Times New Roman" pitchFamily="18" charset="0"/>
                <a:cs typeface="Times New Roman" pitchFamily="18" charset="0"/>
              </a:rPr>
              <a:t>TAŞIMA MODELLERİ</a:t>
            </a:r>
          </a:p>
          <a:p>
            <a:pPr algn="ctr"/>
            <a:r>
              <a:rPr lang="tr-TR" altLang="tr-TR" b="1" dirty="0" smtClean="0">
                <a:solidFill>
                  <a:srgbClr val="000000"/>
                </a:solidFill>
                <a:latin typeface="Times New Roman" pitchFamily="18" charset="0"/>
                <a:cs typeface="Times New Roman" pitchFamily="18" charset="0"/>
              </a:rPr>
              <a:t>(HAVA YOLU TAŞIMACILIĞI</a:t>
            </a:r>
            <a:r>
              <a:rPr lang="tr-TR" altLang="tr-TR" b="1" dirty="0" smtClean="0">
                <a:solidFill>
                  <a:srgbClr val="000000"/>
                </a:solidFill>
                <a:latin typeface="Times New Roman" pitchFamily="18" charset="0"/>
                <a:cs typeface="Times New Roman" pitchFamily="18" charset="0"/>
              </a:rPr>
              <a:t>)</a:t>
            </a:r>
          </a:p>
          <a:p>
            <a:pPr algn="ctr"/>
            <a:r>
              <a:rPr lang="tr-TR" altLang="tr-TR" b="1" dirty="0" err="1">
                <a:solidFill>
                  <a:srgbClr val="000000"/>
                </a:solidFill>
                <a:latin typeface="Times New Roman" pitchFamily="18" charset="0"/>
                <a:cs typeface="Times New Roman" pitchFamily="18" charset="0"/>
              </a:rPr>
              <a:t>Öğr.Gör.Hakan</a:t>
            </a:r>
            <a:r>
              <a:rPr lang="tr-TR" altLang="tr-TR" b="1" dirty="0">
                <a:solidFill>
                  <a:srgbClr val="000000"/>
                </a:solidFill>
                <a:latin typeface="Times New Roman" pitchFamily="18" charset="0"/>
                <a:cs typeface="Times New Roman" pitchFamily="18" charset="0"/>
              </a:rPr>
              <a:t> </a:t>
            </a:r>
            <a:r>
              <a:rPr lang="tr-TR" altLang="tr-TR" b="1" dirty="0" smtClean="0">
                <a:solidFill>
                  <a:srgbClr val="000000"/>
                </a:solidFill>
                <a:latin typeface="Times New Roman" pitchFamily="18" charset="0"/>
                <a:cs typeface="Times New Roman" pitchFamily="18" charset="0"/>
              </a:rPr>
              <a:t>GÜNGÖRMEZ</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761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280" y="692696"/>
            <a:ext cx="9144000" cy="5447645"/>
          </a:xfrm>
          <a:prstGeom prst="rect">
            <a:avLst/>
          </a:prstGeom>
        </p:spPr>
        <p:txBody>
          <a:bodyPr wrap="square">
            <a:spAutoFit/>
          </a:bodyPr>
          <a:lstStyle/>
          <a:p>
            <a:pPr lvl="1"/>
            <a:r>
              <a:rPr lang="en-US" sz="2800" b="1" dirty="0"/>
              <a:t>Ülkemizde Sivil Havacılık</a:t>
            </a:r>
            <a:endParaRPr lang="tr-TR" sz="2800" b="1" dirty="0"/>
          </a:p>
          <a:p>
            <a:r>
              <a:rPr lang="en-US" sz="2000" dirty="0"/>
              <a:t>İkinci Dünya Savaşı’ndan sonra çok büyük bir gelişme içinde olan hava taşımacılığı kısa sürede çok hızlı teknolojik ve yapısal değişiklikler gösteren bir ulaştırma sektörü hâline gelmiştir. Özellikle ulaştırmada sağladığı hız sayesinde yolcu ve kargo taşımacılığı önemli  bir ilerleme kaydetmiştir.</a:t>
            </a:r>
            <a:endParaRPr lang="tr-TR" sz="2000" dirty="0"/>
          </a:p>
          <a:p>
            <a:r>
              <a:rPr lang="en-US" sz="2000" dirty="0"/>
              <a:t> </a:t>
            </a:r>
            <a:endParaRPr lang="tr-TR" sz="2000" dirty="0"/>
          </a:p>
          <a:p>
            <a:r>
              <a:rPr lang="en-US" sz="2000" dirty="0"/>
              <a:t>Bir yanda hava yolu işletmelerinin faaliyetleri, yönetimi, hizmet kalitesi ve kapsamı üzerinde büyük etkisi olan geniş kapasiteli, yakıt tasarrufu sağlayan, düşük gürültü ve emisyon seviyelerine sahip uçakların geliştirilmesi, diğer yanda serbestleşme, özelleştirme, sektörün daha ticari bir yapıya dönüştürülmesi ve iş birliklerinin oluşması, sektörün yapısını değiştirmiş ve sektörü tüketicilerin hakim olduğu bir pazara dönüştürmüştür.</a:t>
            </a:r>
            <a:endParaRPr lang="tr-TR" sz="2000" dirty="0"/>
          </a:p>
          <a:p>
            <a:r>
              <a:rPr lang="en-US" sz="2000" dirty="0"/>
              <a:t> </a:t>
            </a:r>
            <a:endParaRPr lang="tr-TR" sz="2000" dirty="0"/>
          </a:p>
          <a:p>
            <a:r>
              <a:rPr lang="en-US" sz="2000" dirty="0"/>
              <a:t>Türkiye, kıtalar arası kavşak noktasında bulunması yönüyle, uluslararası hava taşımacılığında önemli ve stratejik bir yere sahiptir. Ancak hava taşımacılığının küresel düzeyde gelişimi için harcanan tüm çabalara rağmen ülkede hava taşımacılığı istenen düzeye gelememiştir</a:t>
            </a:r>
            <a:r>
              <a:rPr lang="en-US" dirty="0"/>
              <a:t>.</a:t>
            </a:r>
            <a:endParaRPr lang="tr-TR" dirty="0"/>
          </a:p>
        </p:txBody>
      </p:sp>
    </p:spTree>
    <p:extLst>
      <p:ext uri="{BB962C8B-B14F-4D97-AF65-F5344CB8AC3E}">
        <p14:creationId xmlns:p14="http://schemas.microsoft.com/office/powerpoint/2010/main" val="276268433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2773"/>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58775"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Ülkemizde havacılık konusunda çalışmalar Osmanlı Dönemi’nde askerî alanda, sınırlı olarak başlamıştır. 1911-1912 Trablusgarp Savaşı’nda İtalyanların hava saldırısına uğrayan Osmanlılar havacılığın önemini kavrayarak askerî havacılık alanında ilk çalışmaları başlatmışlardır. Türkiye’de ilk sivil havacılık çalışmaları 1912 yılında, bugünkü Atatürk Havalimanı’nın hemen yakınındaki Sefaköy’de, tesis olarak iki hangar ve küçük bir meydanda başlamıştır. 1925 yılında daha sonra Türk Hava Kurumu adını alacak olan “Türk Teyyare Cemiyeti”nin kurulması ile Türk havacılığının kurumsal temelleri atılmıştır.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9144000" cy="35010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357438" y="1889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0029035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60648"/>
            <a:ext cx="9144000" cy="6340197"/>
          </a:xfrm>
          <a:prstGeom prst="rect">
            <a:avLst/>
          </a:prstGeom>
        </p:spPr>
        <p:txBody>
          <a:bodyPr wrap="square">
            <a:spAutoFit/>
          </a:bodyPr>
          <a:lstStyle/>
          <a:p>
            <a:r>
              <a:rPr lang="en-US" sz="2000" dirty="0"/>
              <a:t>Türkiye’de sivil havacılığın asıl gelişimi 2. Dünya Savaşı’ndan sonra başlamıştır. Bu dönemde hem uçakların modernleştirilmesine hem de yeni havalimanlarının yapımına ağırlık verilmiştir. 1949 yılında, Bayındırlık Bakanlığı’na bağlı Hava Meydanları Bürosu kurulmuştur. 1956 yılında çıkarılan bir yasa ile Devlet Hava Meydanları İşletmesi kurularak havalimanlarının işletilmesi ve uçuş güvenliğinin sağlanması bu kuruluşa bırakılmıştır.</a:t>
            </a:r>
            <a:endParaRPr lang="tr-TR" sz="2000" dirty="0"/>
          </a:p>
          <a:p>
            <a:pPr lvl="2"/>
            <a:r>
              <a:rPr lang="en-US" sz="2800" b="1" dirty="0" smtClean="0"/>
              <a:t>Sivil </a:t>
            </a:r>
            <a:r>
              <a:rPr lang="en-US" sz="2800" b="1" dirty="0"/>
              <a:t>Havacılık Kanunu</a:t>
            </a:r>
            <a:endParaRPr lang="tr-TR" sz="2800" b="1" dirty="0"/>
          </a:p>
          <a:p>
            <a:r>
              <a:rPr lang="en-US" b="1" dirty="0"/>
              <a:t> </a:t>
            </a:r>
            <a:r>
              <a:rPr lang="en-US" sz="2000" dirty="0" smtClean="0"/>
              <a:t>Hava </a:t>
            </a:r>
            <a:r>
              <a:rPr lang="en-US" sz="2000" dirty="0"/>
              <a:t>yolu ulaştırma sektörü, 14.10.1983 tarihinde kabul edilen 2920 sayılı Sivil Havacılık Kanunu’nun yürürlüğe girmesiyle birlikte, özellikle 1980’lerin ikinci yarısından itibaren belirgin bir gelişme içine girmiştir. Bu dönemde THY’nin bir modernizasyon ve standardizasyon programı çerçevesinde filosunu geliştirmeye başladığı, hizmet standartlarını yükseltme çabasına girdiği ve yurt içi hatlardan ziyade ekonomik açıdan avantajlı olan dış hatlara yönelmekte olduğu görülmüştür.</a:t>
            </a:r>
            <a:endParaRPr lang="tr-TR" sz="2000" dirty="0"/>
          </a:p>
          <a:p>
            <a:r>
              <a:rPr lang="en-US" sz="2000" dirty="0"/>
              <a:t> </a:t>
            </a:r>
            <a:r>
              <a:rPr lang="en-US" sz="2000" dirty="0" smtClean="0"/>
              <a:t>Aynı </a:t>
            </a:r>
            <a:r>
              <a:rPr lang="en-US" sz="2000" dirty="0"/>
              <a:t>dönemde, özel sektör hava yolu işletmelerinin sayılarında, filo kapasitelerinde ve sektörden aldıkları payda da önemli artışlar gözlenmiştir. İşletme sermayesi sıkıntısı,  nispeten yaşlı uçaklarla operasyon yapma dezavantajı, bakım-onarım ve diğer altyapı imkânlarının yetersizliği, faaliyetlerin her kademesinde kalifiye personel temininde karşılaşılan güçlükler ve sektörün yeteri kadar desteklenmemesi, özel hava yolu işletmelerinin genelde karşılaştıkları sorunlar olmuştur.</a:t>
            </a:r>
            <a:endParaRPr lang="tr-TR" sz="2000" dirty="0"/>
          </a:p>
          <a:p>
            <a:r>
              <a:rPr lang="en-US" dirty="0"/>
              <a:t> </a:t>
            </a:r>
            <a:endParaRPr lang="tr-TR" dirty="0"/>
          </a:p>
        </p:txBody>
      </p:sp>
    </p:spTree>
    <p:extLst>
      <p:ext uri="{BB962C8B-B14F-4D97-AF65-F5344CB8AC3E}">
        <p14:creationId xmlns:p14="http://schemas.microsoft.com/office/powerpoint/2010/main" val="2477400710"/>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144000" cy="4647426"/>
          </a:xfrm>
          <a:prstGeom prst="rect">
            <a:avLst/>
          </a:prstGeom>
        </p:spPr>
        <p:txBody>
          <a:bodyPr wrap="square">
            <a:spAutoFit/>
          </a:bodyPr>
          <a:lstStyle/>
          <a:p>
            <a:pPr lvl="1"/>
            <a:r>
              <a:rPr lang="en-US" sz="2800" b="1" dirty="0"/>
              <a:t>Hava Yolu Kargo Taşımacılığında Uluslararası Örgütler</a:t>
            </a:r>
            <a:endParaRPr lang="tr-TR" sz="2800" b="1" dirty="0"/>
          </a:p>
          <a:p>
            <a:r>
              <a:rPr lang="en-US" sz="2800" b="1" dirty="0"/>
              <a:t> </a:t>
            </a:r>
            <a:endParaRPr lang="tr-TR" sz="2800" dirty="0"/>
          </a:p>
          <a:p>
            <a:r>
              <a:rPr lang="en-US" sz="2000" dirty="0"/>
              <a:t>Hava yolu kargo taşımacılığında hizmetlerin verilmesinde taraf olan kuruluş ve işletmeler </a:t>
            </a:r>
            <a:r>
              <a:rPr lang="en-US" sz="2000" dirty="0" smtClean="0"/>
              <a:t>şunlardır:</a:t>
            </a:r>
            <a:endParaRPr lang="tr-TR" sz="2000" dirty="0" smtClean="0"/>
          </a:p>
          <a:p>
            <a:pPr marL="285750" indent="-285750">
              <a:buFont typeface="Wingdings" pitchFamily="2" charset="2"/>
              <a:buChar char="Ø"/>
            </a:pPr>
            <a:r>
              <a:rPr lang="en-US" sz="2000" dirty="0" smtClean="0"/>
              <a:t>Uluslararası </a:t>
            </a:r>
            <a:r>
              <a:rPr lang="en-US" sz="2000" dirty="0"/>
              <a:t>Hava Yolu Taşımacılığı Birliği (IATA</a:t>
            </a:r>
            <a:r>
              <a:rPr lang="en-US" sz="2000" dirty="0" smtClean="0"/>
              <a:t>),</a:t>
            </a:r>
            <a:endParaRPr lang="tr-TR" sz="2000" dirty="0" smtClean="0"/>
          </a:p>
          <a:p>
            <a:pPr marL="285750" indent="-285750">
              <a:buFont typeface="Wingdings" pitchFamily="2" charset="2"/>
              <a:buChar char="Ø"/>
            </a:pPr>
            <a:r>
              <a:rPr lang="en-US" sz="2000" dirty="0" smtClean="0"/>
              <a:t>IATA acenteleri,</a:t>
            </a:r>
            <a:endParaRPr lang="tr-TR" sz="2000" dirty="0" smtClean="0"/>
          </a:p>
          <a:p>
            <a:pPr marL="285750" indent="-285750">
              <a:buFont typeface="Wingdings" pitchFamily="2" charset="2"/>
              <a:buChar char="Ø"/>
            </a:pPr>
            <a:r>
              <a:rPr lang="en-US" sz="2000" dirty="0" smtClean="0"/>
              <a:t>Uluslararası </a:t>
            </a:r>
            <a:r>
              <a:rPr lang="en-US" sz="2000" dirty="0"/>
              <a:t>Sivil Havacılık Teşkilatı (ICAO</a:t>
            </a:r>
            <a:r>
              <a:rPr lang="en-US" sz="2000" dirty="0" smtClean="0"/>
              <a:t>),</a:t>
            </a:r>
            <a:endParaRPr lang="tr-TR" sz="2000" dirty="0" smtClean="0"/>
          </a:p>
          <a:p>
            <a:pPr marL="285750" indent="-285750">
              <a:buFont typeface="Wingdings" pitchFamily="2" charset="2"/>
              <a:buChar char="Ø"/>
            </a:pPr>
            <a:r>
              <a:rPr lang="en-US" sz="2000" dirty="0" smtClean="0"/>
              <a:t>Sivil </a:t>
            </a:r>
            <a:r>
              <a:rPr lang="en-US" sz="2000" dirty="0"/>
              <a:t>Havacılık Genel </a:t>
            </a:r>
            <a:r>
              <a:rPr lang="en-US" sz="2000" dirty="0" smtClean="0"/>
              <a:t>Müdürlüğü,</a:t>
            </a:r>
            <a:endParaRPr lang="tr-TR" sz="2000" dirty="0" smtClean="0"/>
          </a:p>
          <a:p>
            <a:pPr marL="285750" indent="-285750">
              <a:buFont typeface="Wingdings" pitchFamily="2" charset="2"/>
              <a:buChar char="Ø"/>
            </a:pPr>
            <a:r>
              <a:rPr lang="en-US" sz="2000" dirty="0" smtClean="0"/>
              <a:t>Hava </a:t>
            </a:r>
            <a:r>
              <a:rPr lang="en-US" sz="2000" dirty="0"/>
              <a:t>yolu </a:t>
            </a:r>
            <a:r>
              <a:rPr lang="en-US" sz="2000" dirty="0" smtClean="0"/>
              <a:t>taşıyıcıları,</a:t>
            </a:r>
            <a:endParaRPr lang="tr-TR" sz="2000" dirty="0" smtClean="0"/>
          </a:p>
          <a:p>
            <a:pPr marL="285750" indent="-285750">
              <a:buFont typeface="Wingdings" pitchFamily="2" charset="2"/>
              <a:buChar char="Ø"/>
            </a:pPr>
            <a:r>
              <a:rPr lang="en-US" sz="2000" dirty="0" smtClean="0"/>
              <a:t>Yer </a:t>
            </a:r>
            <a:r>
              <a:rPr lang="en-US" sz="2000" dirty="0"/>
              <a:t>hizmetleri veren </a:t>
            </a:r>
            <a:r>
              <a:rPr lang="en-US" sz="2000" dirty="0" smtClean="0"/>
              <a:t>kuruluşlar,</a:t>
            </a:r>
            <a:endParaRPr lang="tr-TR" sz="2000" dirty="0" smtClean="0"/>
          </a:p>
          <a:p>
            <a:pPr marL="285750" indent="-285750">
              <a:buFont typeface="Wingdings" pitchFamily="2" charset="2"/>
              <a:buChar char="Ø"/>
            </a:pPr>
            <a:r>
              <a:rPr lang="en-US" sz="2000" dirty="0" smtClean="0"/>
              <a:t>Havaalanı </a:t>
            </a:r>
            <a:r>
              <a:rPr lang="en-US" sz="2000" dirty="0"/>
              <a:t>işletmeciliği yapan diğer </a:t>
            </a:r>
            <a:r>
              <a:rPr lang="en-US" sz="2000" dirty="0" smtClean="0"/>
              <a:t>kuruluşlar,</a:t>
            </a:r>
            <a:endParaRPr lang="tr-TR" sz="2000" dirty="0" smtClean="0"/>
          </a:p>
          <a:p>
            <a:pPr marL="285750" indent="-285750">
              <a:buFont typeface="Wingdings" pitchFamily="2" charset="2"/>
              <a:buChar char="Ø"/>
            </a:pPr>
            <a:r>
              <a:rPr lang="en-US" sz="2000" dirty="0" smtClean="0"/>
              <a:t>Lojistik </a:t>
            </a:r>
            <a:r>
              <a:rPr lang="en-US" sz="2000" dirty="0"/>
              <a:t>firma </a:t>
            </a:r>
            <a:r>
              <a:rPr lang="en-US" sz="2000" dirty="0" smtClean="0"/>
              <a:t>işletmeleri,</a:t>
            </a:r>
            <a:endParaRPr lang="tr-TR" sz="2000" dirty="0" smtClean="0"/>
          </a:p>
          <a:p>
            <a:pPr marL="285750" indent="-285750">
              <a:buFont typeface="Wingdings" pitchFamily="2" charset="2"/>
              <a:buChar char="Ø"/>
            </a:pPr>
            <a:r>
              <a:rPr lang="en-US" sz="2000" dirty="0" smtClean="0"/>
              <a:t>Göndericiler,</a:t>
            </a:r>
            <a:endParaRPr lang="tr-TR" sz="2000" dirty="0" smtClean="0"/>
          </a:p>
          <a:p>
            <a:pPr marL="285750" indent="-285750">
              <a:buFont typeface="Wingdings" pitchFamily="2" charset="2"/>
              <a:buChar char="Ø"/>
            </a:pPr>
            <a:r>
              <a:rPr lang="en-US" sz="2000" dirty="0" smtClean="0"/>
              <a:t>Alıcılardır</a:t>
            </a:r>
            <a:r>
              <a:rPr lang="en-US" sz="2000" dirty="0"/>
              <a:t>.</a:t>
            </a:r>
            <a:endParaRPr lang="tr-TR" sz="2000" dirty="0"/>
          </a:p>
        </p:txBody>
      </p:sp>
    </p:spTree>
    <p:extLst>
      <p:ext uri="{BB962C8B-B14F-4D97-AF65-F5344CB8AC3E}">
        <p14:creationId xmlns:p14="http://schemas.microsoft.com/office/powerpoint/2010/main" val="3612329835"/>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0778"/>
            <a:ext cx="9144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Tx/>
              <a:tabLst>
                <a:tab pos="1282700"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a:t>
            </a:r>
            <a:r>
              <a:rPr kumimoji="0" lang="en-US" sz="28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luslararası Hava Yolu Taşımacılığı Birliği (IATA)</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tab pos="1282700"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Uluslararası Hava Yolu Taşımacılığı Birliği IATA, (international air transport association) güvenli, düzenli ve ekonomik taşımacılığın geliştirilmesi, yolcu ve kargo ücretlerinin saptanmasında koordinasyonun sağlanması, hava kargo işletmeleri, hava yolu trafiği, hava taşıtlarının teknik donanımı ile ilgili usul ve prosedürlerinin belirlenmesi amacıyla hava taşıyıcıları tarafından kurulmuştur.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tab pos="12827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image1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9000"/>
            <a:ext cx="9148544" cy="3212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71500" y="2181925"/>
            <a:ext cx="9001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358775"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IATA’nın görevri arasında Uluslararası Sivil Havacılık Örgütü (ICAO) ve diğer uluslararası organizasyonlarla iş birliğinin sağlanması ve sözleşme şartlarının belirlenmesi konuları da bulunmaktadır.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117423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376" y="332656"/>
            <a:ext cx="9144000" cy="5878532"/>
          </a:xfrm>
          <a:prstGeom prst="rect">
            <a:avLst/>
          </a:prstGeom>
        </p:spPr>
        <p:txBody>
          <a:bodyPr wrap="square">
            <a:spAutoFit/>
          </a:bodyPr>
          <a:lstStyle/>
          <a:p>
            <a:pPr lvl="2"/>
            <a:r>
              <a:rPr lang="en-US" sz="2800" b="1" dirty="0"/>
              <a:t>IATA Üyesi Kargo Acenteleri</a:t>
            </a:r>
            <a:endParaRPr lang="tr-TR" sz="2800" b="1" dirty="0"/>
          </a:p>
          <a:p>
            <a:r>
              <a:rPr lang="en-US" sz="2800" b="1" dirty="0"/>
              <a:t> </a:t>
            </a:r>
            <a:endParaRPr lang="tr-TR" sz="2800" dirty="0"/>
          </a:p>
          <a:p>
            <a:r>
              <a:rPr lang="en-US" sz="2000" dirty="0"/>
              <a:t>Hava yolu kargo taşımaları yapan (posta hariç) IATA üyesi acenteler yani lojistik firmalar; hava yolu taşıyıcısı işletmeler tarafından yetki verildiği takdirde, hava yolu taşıyıcısının anlaşmalı bulunduğu diğer hava yolları ile taşıma hizmetlerinde hava yolu şirketini temsil edebilir.</a:t>
            </a:r>
            <a:endParaRPr lang="tr-TR" sz="2000" dirty="0"/>
          </a:p>
          <a:p>
            <a:r>
              <a:rPr lang="en-US" sz="2000" dirty="0"/>
              <a:t> </a:t>
            </a:r>
            <a:endParaRPr lang="tr-TR" sz="2000" dirty="0" smtClean="0"/>
          </a:p>
          <a:p>
            <a:r>
              <a:rPr lang="en-US" sz="2000" dirty="0" smtClean="0"/>
              <a:t>Hava </a:t>
            </a:r>
            <a:r>
              <a:rPr lang="en-US" sz="2000" dirty="0"/>
              <a:t>yolu şirketi ile acente yetki ve sorumlulukları, sevk edilecek malların konsolide edilmiş yüklere ait hava yolu konşimentosuna (AWB) göre uygulanabilir. Acente, hava yolu şirketinin hiçbir belge ve talimatında belirtilen koşulları değiştirmeye yetkili </a:t>
            </a:r>
            <a:r>
              <a:rPr lang="en-US" sz="2000" dirty="0" smtClean="0"/>
              <a:t>değildir.</a:t>
            </a:r>
            <a:endParaRPr lang="tr-TR" sz="2000" dirty="0" smtClean="0"/>
          </a:p>
          <a:p>
            <a:endParaRPr lang="tr-TR" sz="2000" dirty="0" smtClean="0"/>
          </a:p>
          <a:p>
            <a:r>
              <a:rPr lang="en-US" sz="2000" dirty="0" smtClean="0"/>
              <a:t>Acentenin</a:t>
            </a:r>
            <a:r>
              <a:rPr lang="en-US" sz="2000" dirty="0"/>
              <a:t>, hava yolu şirketinin müşterilerine yeterli hizmeti verecek imkânlara sahip olması gerekir. Dolayısıyla kargo talepleri ile ilgili ayrıntılı verileri, elektronik ortama aktaracak araç ve donanıma sahip olması gerekir.</a:t>
            </a:r>
            <a:endParaRPr lang="tr-TR" sz="2000" dirty="0"/>
          </a:p>
          <a:p>
            <a:r>
              <a:rPr lang="en-US" sz="2000" dirty="0"/>
              <a:t> </a:t>
            </a:r>
            <a:endParaRPr lang="tr-TR" sz="2000" dirty="0"/>
          </a:p>
          <a:p>
            <a:r>
              <a:rPr lang="en-US" sz="2000" dirty="0"/>
              <a:t>Acente, ihracat veya ithalatçıların kargolarında oluşabilecek kayıp ve hasarlara karşı gerekli olan her yerde uygun ve yeterli sigorta yaptırmalıdır</a:t>
            </a:r>
            <a:r>
              <a:rPr lang="en-US" sz="2000" dirty="0" smtClean="0"/>
              <a:t>.</a:t>
            </a:r>
            <a:endParaRPr lang="tr-TR" sz="2000" dirty="0"/>
          </a:p>
        </p:txBody>
      </p:sp>
    </p:spTree>
    <p:extLst>
      <p:ext uri="{BB962C8B-B14F-4D97-AF65-F5344CB8AC3E}">
        <p14:creationId xmlns:p14="http://schemas.microsoft.com/office/powerpoint/2010/main" val="35279394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60648"/>
            <a:ext cx="7884368" cy="6370975"/>
          </a:xfrm>
          <a:prstGeom prst="rect">
            <a:avLst/>
          </a:prstGeom>
        </p:spPr>
        <p:txBody>
          <a:bodyPr wrap="square">
            <a:spAutoFit/>
          </a:bodyPr>
          <a:lstStyle/>
          <a:p>
            <a:r>
              <a:rPr lang="en-US" sz="2400" dirty="0" smtClean="0"/>
              <a:t>Acenteler yani lojistik firmalar IATA kurallarına göre kargonun;</a:t>
            </a:r>
            <a:endParaRPr lang="tr-TR" sz="2400" dirty="0"/>
          </a:p>
          <a:p>
            <a:pPr marL="285750" indent="-285750">
              <a:buFont typeface="Wingdings" pitchFamily="2" charset="2"/>
              <a:buChar char="Ø"/>
            </a:pPr>
            <a:r>
              <a:rPr lang="en-US" sz="2000" dirty="0" smtClean="0"/>
              <a:t>Ambalajlanması,</a:t>
            </a:r>
            <a:endParaRPr lang="tr-TR" sz="2000" dirty="0" smtClean="0"/>
          </a:p>
          <a:p>
            <a:pPr marL="285750" indent="-285750">
              <a:buFont typeface="Wingdings" pitchFamily="2" charset="2"/>
              <a:buChar char="Ø"/>
            </a:pPr>
            <a:r>
              <a:rPr lang="en-US" sz="2000" dirty="0" smtClean="0"/>
              <a:t>İşaretlenmesi</a:t>
            </a:r>
            <a:endParaRPr lang="tr-TR" sz="2000" dirty="0" smtClean="0"/>
          </a:p>
          <a:p>
            <a:pPr marL="285750" indent="-285750">
              <a:buFont typeface="Wingdings" pitchFamily="2" charset="2"/>
              <a:buChar char="Ø"/>
            </a:pPr>
            <a:r>
              <a:rPr lang="en-US" sz="2000" dirty="0" smtClean="0"/>
              <a:t>Belgelendirilmesi,</a:t>
            </a:r>
            <a:endParaRPr lang="tr-TR" sz="2000" dirty="0" smtClean="0"/>
          </a:p>
          <a:p>
            <a:pPr marL="285750" indent="-285750">
              <a:buFont typeface="Wingdings" pitchFamily="2" charset="2"/>
              <a:buChar char="Ø"/>
            </a:pPr>
            <a:r>
              <a:rPr lang="en-US" sz="2000" dirty="0" smtClean="0"/>
              <a:t>Adreslerin belirtilmesi,</a:t>
            </a:r>
            <a:endParaRPr lang="tr-TR" sz="2000" dirty="0" smtClean="0"/>
          </a:p>
          <a:p>
            <a:pPr marL="285750" indent="-285750">
              <a:buFont typeface="Wingdings" pitchFamily="2" charset="2"/>
              <a:buChar char="Ø"/>
            </a:pPr>
            <a:r>
              <a:rPr lang="en-US" sz="2000" dirty="0" smtClean="0"/>
              <a:t>Etiketlendirilmesi </a:t>
            </a:r>
            <a:r>
              <a:rPr lang="en-US" sz="2000" dirty="0"/>
              <a:t>işlemlerini genel kabul görmüş kurallar çerçevesinde yaparak hava yolu şirketine teslim etmelidir.</a:t>
            </a:r>
            <a:endParaRPr lang="tr-TR" sz="2000" dirty="0"/>
          </a:p>
          <a:p>
            <a:r>
              <a:rPr lang="en-US" sz="2400" dirty="0"/>
              <a:t>Acentenin, tehlikeli malların sevkiyatında ‘IATA Tehlikeli Mallar Düzenlemeleri’ ile ilgili kurallara göre;</a:t>
            </a:r>
            <a:endParaRPr lang="tr-TR" sz="2400" dirty="0"/>
          </a:p>
          <a:p>
            <a:pPr marL="285750" indent="-285750">
              <a:buFont typeface="Wingdings" pitchFamily="2" charset="2"/>
              <a:buChar char="Ø"/>
            </a:pPr>
            <a:r>
              <a:rPr lang="en-US" sz="2400" dirty="0"/>
              <a:t> </a:t>
            </a:r>
            <a:r>
              <a:rPr lang="en-US" sz="2400" dirty="0" smtClean="0"/>
              <a:t>Tehlikeli </a:t>
            </a:r>
            <a:r>
              <a:rPr lang="en-US" sz="2400" dirty="0"/>
              <a:t>maddeyi, gümrük tarifelerinde (GTİP) belirtilen şekilde </a:t>
            </a:r>
            <a:r>
              <a:rPr lang="en-US" sz="2400" dirty="0" smtClean="0"/>
              <a:t>tanımlaması,</a:t>
            </a:r>
            <a:endParaRPr lang="tr-TR" sz="2400" dirty="0" smtClean="0"/>
          </a:p>
          <a:p>
            <a:pPr marL="285750" indent="-285750">
              <a:buFont typeface="Wingdings" pitchFamily="2" charset="2"/>
              <a:buChar char="Ø"/>
            </a:pPr>
            <a:r>
              <a:rPr lang="en-US" sz="2400" dirty="0" smtClean="0"/>
              <a:t>Ambalajlaması,</a:t>
            </a:r>
            <a:endParaRPr lang="tr-TR" sz="2400" dirty="0" smtClean="0"/>
          </a:p>
          <a:p>
            <a:pPr marL="285750" indent="-285750">
              <a:buFont typeface="Wingdings" pitchFamily="2" charset="2"/>
              <a:buChar char="Ø"/>
            </a:pPr>
            <a:r>
              <a:rPr lang="en-US" sz="2400" dirty="0" smtClean="0"/>
              <a:t>İşaretlemesi,</a:t>
            </a:r>
            <a:endParaRPr lang="tr-TR" sz="2400" dirty="0" smtClean="0"/>
          </a:p>
          <a:p>
            <a:pPr marL="285750" indent="-285750">
              <a:buFont typeface="Wingdings" pitchFamily="2" charset="2"/>
              <a:buChar char="Ø"/>
            </a:pPr>
            <a:r>
              <a:rPr lang="en-US" sz="2400" dirty="0" smtClean="0"/>
              <a:t>Etiketlendirmesi,</a:t>
            </a:r>
            <a:endParaRPr lang="tr-TR" sz="2400" dirty="0" smtClean="0"/>
          </a:p>
          <a:p>
            <a:pPr marL="285750" indent="-285750">
              <a:buFont typeface="Wingdings" pitchFamily="2" charset="2"/>
              <a:buChar char="Ø"/>
            </a:pPr>
            <a:r>
              <a:rPr lang="en-US" sz="2400" dirty="0" smtClean="0"/>
              <a:t>Hava </a:t>
            </a:r>
            <a:r>
              <a:rPr lang="en-US" sz="2400" dirty="0"/>
              <a:t>yolu taşıma koşullarına sahip olduğunu belirten IATA tehlikeli mallar düzenlemelerine uygun olduğuna dair sertifikayı ithalat ve ihracatçısına imzalatması gerekir.</a:t>
            </a:r>
            <a:endParaRPr lang="tr-TR" sz="2400" dirty="0"/>
          </a:p>
          <a:p>
            <a:endParaRPr lang="tr-TR" sz="2400" dirty="0"/>
          </a:p>
        </p:txBody>
      </p:sp>
    </p:spTree>
    <p:extLst>
      <p:ext uri="{BB962C8B-B14F-4D97-AF65-F5344CB8AC3E}">
        <p14:creationId xmlns:p14="http://schemas.microsoft.com/office/powerpoint/2010/main" val="5623341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48680"/>
            <a:ext cx="9126760" cy="5878532"/>
          </a:xfrm>
          <a:prstGeom prst="rect">
            <a:avLst/>
          </a:prstGeom>
        </p:spPr>
        <p:txBody>
          <a:bodyPr wrap="square">
            <a:spAutoFit/>
          </a:bodyPr>
          <a:lstStyle/>
          <a:p>
            <a:r>
              <a:rPr lang="en-US" sz="2000" dirty="0"/>
              <a:t>Belirlenmiş hava yolu taşıma işletmesi olmaksızın teslim aldığı kargoların belirli hava yolu taşıma işletmesine teslimine kadar sorumluluğu, acentenin üzerinde olacaktır.</a:t>
            </a:r>
            <a:endParaRPr lang="tr-TR" sz="2000" dirty="0"/>
          </a:p>
          <a:p>
            <a:r>
              <a:rPr lang="en-US" sz="2000" dirty="0"/>
              <a:t> </a:t>
            </a:r>
            <a:r>
              <a:rPr lang="en-US" sz="2000" dirty="0" smtClean="0"/>
              <a:t>Bununla </a:t>
            </a:r>
            <a:r>
              <a:rPr lang="en-US" sz="2000" dirty="0"/>
              <a:t>birlikte acente, hava yolu şirketinin aksi talimatı olmadığı sürece, hizmet bedellerinin ödenmesinde kendi komisyonunu düşebilir. Acentenin iflası, tasfiyesi veya normal işleyişini etkileyen bir yasal durum oluştuğu takdirde hizmet bedellerini derhâl hava yolu şirketine ödemelidir.</a:t>
            </a:r>
            <a:endParaRPr lang="tr-TR" sz="2000" dirty="0"/>
          </a:p>
          <a:p>
            <a:r>
              <a:rPr lang="en-US" sz="2000" dirty="0"/>
              <a:t> </a:t>
            </a:r>
            <a:r>
              <a:rPr lang="en-US" sz="2000" dirty="0" smtClean="0"/>
              <a:t>Acente </a:t>
            </a:r>
            <a:r>
              <a:rPr lang="en-US" sz="2000" dirty="0"/>
              <a:t>hizmet bedellerini hava yolu şirketi adına IATA Kargo Kuralları’na göre kesin hesap görülünceye kadar saklamalıdır. Hava yolu taşıma şirketi uygulanabilir para birimini belirleyebilir.</a:t>
            </a:r>
            <a:endParaRPr lang="tr-TR" sz="2000" dirty="0"/>
          </a:p>
          <a:p>
            <a:r>
              <a:rPr lang="en-US" sz="2000" dirty="0"/>
              <a:t> </a:t>
            </a:r>
            <a:r>
              <a:rPr lang="en-US" sz="2000" dirty="0" smtClean="0"/>
              <a:t>Hava </a:t>
            </a:r>
            <a:r>
              <a:rPr lang="en-US" sz="2000" dirty="0"/>
              <a:t>yolu şirketi, acenteye IATA Sözleşmesi gereği vermiş olduğu hizmetlerin karşılığı   olan  ücretini  belirlenen   şekilde  ve  miktarda  ödeyecektir.  Acente  hava  </a:t>
            </a:r>
            <a:r>
              <a:rPr lang="en-US" sz="2000" dirty="0" smtClean="0"/>
              <a:t> yolu</a:t>
            </a:r>
            <a:r>
              <a:rPr lang="tr-TR" sz="2000" dirty="0" smtClean="0"/>
              <a:t> </a:t>
            </a:r>
            <a:r>
              <a:rPr lang="en-US" sz="2000" dirty="0" smtClean="0"/>
              <a:t>şirketinden </a:t>
            </a:r>
            <a:r>
              <a:rPr lang="en-US" sz="2000" dirty="0"/>
              <a:t>alacağı hizmet komisyonunu hiç kimseye temlik veya devredemez. Acente kurallarında belirtilmiş prosedür ve usullere uymak koşuluyla kendi yasal durumunda, kargo üzerindeki mülkiyet hakkında, ad ve adreslerinde değişiklik yapabilir</a:t>
            </a:r>
            <a:r>
              <a:rPr lang="en-US" sz="2000" dirty="0" smtClean="0"/>
              <a:t>.</a:t>
            </a:r>
            <a:endParaRPr lang="tr-TR" sz="2000" dirty="0" smtClean="0"/>
          </a:p>
          <a:p>
            <a:r>
              <a:rPr lang="en-US" sz="2000" dirty="0"/>
              <a:t>Kargo acente kuralları gereğince IATA ile yapılan acentelik sözleşmesi, acente veya IATA taraflarından biri, en az 15 gün önce yazılı bildirimde bulunması hâlinde alınacak  ortak karar ile iptal edilebilir.</a:t>
            </a:r>
            <a:endParaRPr lang="tr-TR" sz="2000" dirty="0"/>
          </a:p>
          <a:p>
            <a:endParaRPr lang="tr-TR" dirty="0"/>
          </a:p>
          <a:p>
            <a:r>
              <a:rPr lang="en-US" dirty="0"/>
              <a:t> </a:t>
            </a:r>
            <a:endParaRPr lang="tr-TR" dirty="0"/>
          </a:p>
        </p:txBody>
      </p:sp>
    </p:spTree>
    <p:extLst>
      <p:ext uri="{BB962C8B-B14F-4D97-AF65-F5344CB8AC3E}">
        <p14:creationId xmlns:p14="http://schemas.microsoft.com/office/powerpoint/2010/main" val="229163543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36" y="1052736"/>
            <a:ext cx="9144000" cy="4308872"/>
          </a:xfrm>
          <a:prstGeom prst="rect">
            <a:avLst/>
          </a:prstGeom>
        </p:spPr>
        <p:txBody>
          <a:bodyPr wrap="square">
            <a:spAutoFit/>
          </a:bodyPr>
          <a:lstStyle/>
          <a:p>
            <a:r>
              <a:rPr lang="en-US" sz="3200" b="1" dirty="0"/>
              <a:t>Sözleşmenin iptali hâlinde;</a:t>
            </a:r>
            <a:endParaRPr lang="tr-TR" sz="3200" b="1" dirty="0"/>
          </a:p>
          <a:p>
            <a:r>
              <a:rPr lang="en-US" b="1" dirty="0"/>
              <a:t> </a:t>
            </a:r>
            <a:endParaRPr lang="tr-TR" sz="2000" dirty="0" smtClean="0"/>
          </a:p>
          <a:p>
            <a:pPr marL="457200" indent="-457200">
              <a:buFont typeface="Wingdings" pitchFamily="2" charset="2"/>
              <a:buChar char="Ø"/>
            </a:pPr>
            <a:r>
              <a:rPr lang="en-US" sz="2800" dirty="0" smtClean="0"/>
              <a:t>Acente</a:t>
            </a:r>
            <a:r>
              <a:rPr lang="en-US" sz="2800" dirty="0"/>
              <a:t>, elinde bulunan kullanılmamış konşimentoları iade eder ve vadesi  gelmiş tüm hizmet bedellerini CASS’a </a:t>
            </a:r>
            <a:r>
              <a:rPr lang="en-US" sz="2800" dirty="0" smtClean="0"/>
              <a:t>öder.</a:t>
            </a:r>
            <a:endParaRPr lang="tr-TR" sz="2800" dirty="0" smtClean="0"/>
          </a:p>
          <a:p>
            <a:pPr marL="457200" indent="-457200">
              <a:buFont typeface="Wingdings" pitchFamily="2" charset="2"/>
              <a:buChar char="Ø"/>
            </a:pPr>
            <a:r>
              <a:rPr lang="en-US" sz="2800" dirty="0" smtClean="0"/>
              <a:t>Acente</a:t>
            </a:r>
            <a:r>
              <a:rPr lang="en-US" sz="2800" dirty="0"/>
              <a:t>, kayıp ve yanlış kullanım nedeniyle elinde bulunan konşimentoların seri numaralarını iade eder. Aksi hâlde ortaya çıkabilecek zararlardan  acente sorumlu </a:t>
            </a:r>
            <a:r>
              <a:rPr lang="en-US" sz="2800" dirty="0" smtClean="0"/>
              <a:t>olacaktır.</a:t>
            </a:r>
            <a:endParaRPr lang="tr-TR" sz="2800" dirty="0" smtClean="0"/>
          </a:p>
          <a:p>
            <a:pPr marL="457200" indent="-457200">
              <a:buFont typeface="Wingdings" pitchFamily="2" charset="2"/>
              <a:buChar char="Ø"/>
            </a:pPr>
            <a:r>
              <a:rPr lang="en-US" sz="2800" dirty="0" smtClean="0"/>
              <a:t>Acente </a:t>
            </a:r>
            <a:r>
              <a:rPr lang="en-US" sz="2800" dirty="0"/>
              <a:t>ve taşıyıcı arasındaki tüm dokümanlar ve teslime kanıt olacak alındı makbuzuyla birlikte sorumlu kişi tarafından teslim edildiği takdirde yeterli olacaktır.</a:t>
            </a:r>
            <a:endParaRPr lang="tr-TR" sz="2800" dirty="0"/>
          </a:p>
        </p:txBody>
      </p:sp>
    </p:spTree>
    <p:extLst>
      <p:ext uri="{BB962C8B-B14F-4D97-AF65-F5344CB8AC3E}">
        <p14:creationId xmlns:p14="http://schemas.microsoft.com/office/powerpoint/2010/main" val="2925250310"/>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4345"/>
            <a:ext cx="9144000" cy="5663089"/>
          </a:xfrm>
          <a:prstGeom prst="rect">
            <a:avLst/>
          </a:prstGeom>
        </p:spPr>
        <p:txBody>
          <a:bodyPr wrap="square">
            <a:spAutoFit/>
          </a:bodyPr>
          <a:lstStyle/>
          <a:p>
            <a:pPr lvl="2"/>
            <a:r>
              <a:rPr lang="en-US" sz="3600" b="1" dirty="0"/>
              <a:t>Uluslararası Sivil Havacılık Örgütü (ICAO)</a:t>
            </a:r>
            <a:endParaRPr lang="tr-TR" sz="3600" b="1" dirty="0"/>
          </a:p>
          <a:p>
            <a:r>
              <a:rPr lang="en-US" b="1" dirty="0"/>
              <a:t> </a:t>
            </a:r>
            <a:endParaRPr lang="tr-TR" sz="2000" dirty="0"/>
          </a:p>
          <a:p>
            <a:r>
              <a:rPr lang="en-US" sz="2800" dirty="0"/>
              <a:t>1967’de kurulan Uluslararası Sivil Havacılık Örgütü’nün (International Civil Aviation Organisation - ICAO) başlıca görevleri şunlardır;</a:t>
            </a:r>
            <a:endParaRPr lang="tr-TR" sz="2800" dirty="0"/>
          </a:p>
          <a:p>
            <a:pPr marL="342900" indent="-342900">
              <a:buFont typeface="Wingdings" pitchFamily="2" charset="2"/>
              <a:buChar char="Ø"/>
            </a:pPr>
            <a:r>
              <a:rPr lang="en-US" sz="2800" dirty="0"/>
              <a:t> </a:t>
            </a:r>
            <a:r>
              <a:rPr lang="en-US" sz="2800" dirty="0" smtClean="0"/>
              <a:t>Uluslararası </a:t>
            </a:r>
            <a:r>
              <a:rPr lang="en-US" sz="2800" dirty="0"/>
              <a:t>sivil havacılığın güvenli ve düzenli bir şekilde büyümesini </a:t>
            </a:r>
            <a:r>
              <a:rPr lang="en-US" sz="2800" dirty="0" smtClean="0"/>
              <a:t>sağlamak,</a:t>
            </a:r>
            <a:endParaRPr lang="tr-TR" sz="2800" dirty="0" smtClean="0"/>
          </a:p>
          <a:p>
            <a:pPr marL="342900" indent="-342900">
              <a:buFont typeface="Wingdings" pitchFamily="2" charset="2"/>
              <a:buChar char="Ø"/>
            </a:pPr>
            <a:r>
              <a:rPr lang="en-US" sz="2800" dirty="0" smtClean="0"/>
              <a:t>Barışçıl </a:t>
            </a:r>
            <a:r>
              <a:rPr lang="en-US" sz="2800" dirty="0"/>
              <a:t>amaçlara yönelik uçak tasarımı ve işletmesini teşvik </a:t>
            </a:r>
            <a:r>
              <a:rPr lang="en-US" sz="2800" dirty="0" smtClean="0"/>
              <a:t>etmek,</a:t>
            </a:r>
            <a:endParaRPr lang="tr-TR" sz="2800" dirty="0" smtClean="0"/>
          </a:p>
          <a:p>
            <a:pPr marL="342900" indent="-342900">
              <a:buFont typeface="Wingdings" pitchFamily="2" charset="2"/>
              <a:buChar char="Ø"/>
            </a:pPr>
            <a:r>
              <a:rPr lang="en-US" sz="2800" dirty="0" smtClean="0"/>
              <a:t>Sivil </a:t>
            </a:r>
            <a:r>
              <a:rPr lang="en-US" sz="2800" dirty="0"/>
              <a:t>havacılık için hava yolları, havaalanları ve hava seyir tesislerinin  gelişimini </a:t>
            </a:r>
            <a:r>
              <a:rPr lang="en-US" sz="2800" dirty="0" smtClean="0"/>
              <a:t>desteklemek,</a:t>
            </a:r>
            <a:endParaRPr lang="tr-TR" sz="2800" dirty="0" smtClean="0"/>
          </a:p>
          <a:p>
            <a:pPr marL="342900" indent="-342900">
              <a:buFont typeface="Wingdings" pitchFamily="2" charset="2"/>
              <a:buChar char="Ø"/>
            </a:pPr>
            <a:r>
              <a:rPr lang="en-US" sz="2800" dirty="0" smtClean="0"/>
              <a:t>Uluslararası kamuoyunun güvenli, düzenli, verimli ve ekonomik hava taşımacılığı ihtiyaçlarını karşılamaktır.</a:t>
            </a:r>
            <a:endParaRPr lang="tr-TR" sz="2800" dirty="0"/>
          </a:p>
        </p:txBody>
      </p:sp>
    </p:spTree>
    <p:extLst>
      <p:ext uri="{BB962C8B-B14F-4D97-AF65-F5344CB8AC3E}">
        <p14:creationId xmlns:p14="http://schemas.microsoft.com/office/powerpoint/2010/main" val="295017582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5848"/>
            <a:ext cx="9144000" cy="6678751"/>
          </a:xfrm>
          <a:prstGeom prst="rect">
            <a:avLst/>
          </a:prstGeom>
        </p:spPr>
        <p:txBody>
          <a:bodyPr wrap="square">
            <a:spAutoFit/>
          </a:bodyPr>
          <a:lstStyle/>
          <a:p>
            <a:pPr lvl="0"/>
            <a:endParaRPr lang="tr-TR" sz="2800" b="1" dirty="0" smtClean="0"/>
          </a:p>
          <a:p>
            <a:pPr lvl="0"/>
            <a:r>
              <a:rPr lang="en-US" sz="2800" b="1" dirty="0" smtClean="0"/>
              <a:t>HAVA </a:t>
            </a:r>
            <a:r>
              <a:rPr lang="en-US" sz="2800" b="1" dirty="0"/>
              <a:t>YOLU TAŞIMACILIĞINDA YASAL ÇERÇEVE </a:t>
            </a:r>
            <a:endParaRPr lang="tr-TR" sz="2800" b="1" dirty="0"/>
          </a:p>
          <a:p>
            <a:pPr lvl="1"/>
            <a:endParaRPr lang="tr-TR" sz="2400" b="1" dirty="0" smtClean="0"/>
          </a:p>
          <a:p>
            <a:pPr lvl="1"/>
            <a:r>
              <a:rPr lang="en-US" sz="2400" b="1" dirty="0" smtClean="0"/>
              <a:t>Hava </a:t>
            </a:r>
            <a:r>
              <a:rPr lang="en-US" sz="2400" b="1" dirty="0"/>
              <a:t>Yolu Taşımacılığı</a:t>
            </a:r>
            <a:endParaRPr lang="tr-TR" sz="2400" b="1" dirty="0"/>
          </a:p>
          <a:p>
            <a:endParaRPr lang="tr-TR" dirty="0" smtClean="0"/>
          </a:p>
          <a:p>
            <a:r>
              <a:rPr lang="en-US" dirty="0" smtClean="0"/>
              <a:t>Günümüzde </a:t>
            </a:r>
            <a:r>
              <a:rPr lang="en-US" dirty="0"/>
              <a:t>hava yolu sektörü diğer taşıma türlerine göre çok daha fazla ilgi görmekte ve bu ilgi gün geçtikçe de artmaktadır. Sektör, hava yolu taşımacılığının gerçek anlamda başladığı ilk yıllarından bugüne sürekli bir değişim süreci içinde kalmıştır. İkinci Dünya Savaşı’ndan sonra ülkeler arasında artan bloklaşma ve soğuk savaş zaten var olan sosyo- ekonomik farklılıkları daha belirgin bir hâle getirmiştir. Ülkeler arasında meydana gelen büyük ekonomik ve politik farklılıklar ve bu ülkeler arasındaki ilişkiler tüm dünyadaki sektörleri etkilediği gibi hava yolu sektörünü de etkilemiştir.</a:t>
            </a:r>
            <a:endParaRPr lang="tr-TR" dirty="0"/>
          </a:p>
          <a:p>
            <a:r>
              <a:rPr lang="en-US" dirty="0"/>
              <a:t> </a:t>
            </a:r>
            <a:endParaRPr lang="tr-TR" sz="2000" dirty="0"/>
          </a:p>
          <a:p>
            <a:endParaRPr lang="tr-TR" dirty="0" smtClean="0"/>
          </a:p>
          <a:p>
            <a:r>
              <a:rPr lang="en-US" dirty="0" smtClean="0"/>
              <a:t>Hava </a:t>
            </a:r>
            <a:r>
              <a:rPr lang="en-US" dirty="0"/>
              <a:t>yolu sektörünün özelliklerinden biri ulusal ve uluslararası politikalara karşı aşırı hassas bir yapıda olmasıdır. Diğer yandan ülkeler hava yolu sektörünü hep kendi kontrolleri altında tutmak istemektedir. Bu nedenle uluslararası hava yolu taşımacılığı ülkelerin kendi politikaları çerçevesinde şekillenmiştir. Bunun en önemli etki ve göstergelerinden biri ülkelerin yaptıkları ikili anlaşmalarla hava yolu işletmelerinin hangi hatlarda operasyon düzenleyeceklerini belirlemiş olmalarıdır. Bu durumda hava yolu işletmelerinin pazara ulaşım ve erişim imkânları kendi amaçları, hedefleri, stratejileri doğrultusunda  değil ülkelerin çeşitli faktörleri göz önünde tutarak belirledikleri politikalar doğrultusunda belirlenmektedir.</a:t>
            </a:r>
            <a:endParaRPr lang="tr-TR" dirty="0"/>
          </a:p>
        </p:txBody>
      </p:sp>
    </p:spTree>
    <p:extLst>
      <p:ext uri="{BB962C8B-B14F-4D97-AF65-F5344CB8AC3E}">
        <p14:creationId xmlns:p14="http://schemas.microsoft.com/office/powerpoint/2010/main" val="1347303235"/>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040" y="143054"/>
            <a:ext cx="9198768" cy="6478697"/>
          </a:xfrm>
          <a:prstGeom prst="rect">
            <a:avLst/>
          </a:prstGeom>
        </p:spPr>
        <p:txBody>
          <a:bodyPr wrap="square">
            <a:spAutoFit/>
          </a:bodyPr>
          <a:lstStyle/>
          <a:p>
            <a:pPr lvl="2"/>
            <a:r>
              <a:rPr lang="en-US" sz="2800" b="1" dirty="0"/>
              <a:t>Yer Hizmetleri Veren Kuruluşlar</a:t>
            </a:r>
            <a:endParaRPr lang="tr-TR" sz="2800" b="1" dirty="0"/>
          </a:p>
          <a:p>
            <a:r>
              <a:rPr lang="en-US" b="1" dirty="0"/>
              <a:t> </a:t>
            </a:r>
            <a:r>
              <a:rPr lang="en-US" sz="2000" dirty="0" smtClean="0"/>
              <a:t>Yer </a:t>
            </a:r>
            <a:r>
              <a:rPr lang="en-US" sz="2000" dirty="0"/>
              <a:t>hizmeti veren kuruluşlar, Havaalanları Yer Hizmetleri Yönetmeliği’nde (SHY-22) belirtilen şartları sağlayarak çalışma ruhsatı alan kuruluşlardır. Türkiye’de Sivil Havacılık Genel Müdürlüğünün vermiş olduğu ruhsat çerçevesinde Havaş ve Çelebi Yer Hizmetleri AŞ yetkili yükleme-boşaltma (ramp) ve elleçleme hizmeti veren kuruluşlardır. Bunun yanında THY kargo, depolama ve antrepo işletme hizmetini verebilmektedir.</a:t>
            </a:r>
            <a:endParaRPr lang="tr-TR" sz="2000" dirty="0"/>
          </a:p>
          <a:p>
            <a:r>
              <a:rPr lang="en-US" sz="2000" dirty="0"/>
              <a:t> </a:t>
            </a:r>
            <a:r>
              <a:rPr lang="en-US" sz="2000" dirty="0" smtClean="0"/>
              <a:t>Yer </a:t>
            </a:r>
            <a:r>
              <a:rPr lang="en-US" sz="2000" dirty="0"/>
              <a:t>hizmetleri kuruluşları, Havaalanları Yer Hizmetleri Yönetmeliği, IATA ve/veya ICAO’nun belirlediği standart ve kurallar çerçevesinde hizmetlerini yapmak zorundadır. Yer hizmetleri </a:t>
            </a:r>
            <a:r>
              <a:rPr lang="en-US" sz="2000" dirty="0" smtClean="0"/>
              <a:t>kuruluşları </a:t>
            </a:r>
            <a:r>
              <a:rPr lang="en-US" sz="2000" dirty="0"/>
              <a:t>veya hava taşıyıcıları her havaalanı ve her bir hizmet türü için ayrı bir çalışma ruhsatı almalıdır</a:t>
            </a:r>
            <a:r>
              <a:rPr lang="en-US" sz="2000" dirty="0" smtClean="0"/>
              <a:t>.</a:t>
            </a:r>
            <a:r>
              <a:rPr lang="en-US" sz="2000" dirty="0"/>
              <a:t> </a:t>
            </a:r>
            <a:endParaRPr lang="tr-TR" sz="2000" dirty="0"/>
          </a:p>
          <a:p>
            <a:r>
              <a:rPr lang="en-US" sz="2000" dirty="0"/>
              <a:t>Yer hizmetleri veren kuruluşların ilgili temel faaliyetleri; kargo kontrolü, taşıma ünitelerinin (ULD) kontrolü ve yükleme-boşaltma (ramp) hizmetleridir. Bununla birlikte gümrüklü depo ve antrepo hizmetlerinin de sağlanması yer hizmeti veren kuruluşların görevleri arasında bulunmaktadır</a:t>
            </a:r>
            <a:r>
              <a:rPr lang="en-US" sz="2000" dirty="0" smtClean="0"/>
              <a:t>.</a:t>
            </a:r>
            <a:endParaRPr lang="tr-TR" sz="2000" dirty="0" smtClean="0"/>
          </a:p>
          <a:p>
            <a:r>
              <a:rPr lang="en-US" sz="2000" dirty="0" smtClean="0"/>
              <a:t> </a:t>
            </a:r>
            <a:r>
              <a:rPr lang="en-US" sz="2300" dirty="0"/>
              <a:t>Lojistik firma açısından depo ve antrepoların;</a:t>
            </a:r>
            <a:endParaRPr lang="tr-TR" sz="2300" dirty="0"/>
          </a:p>
          <a:p>
            <a:pPr marL="285750" indent="-285750">
              <a:buFont typeface="Wingdings" pitchFamily="2" charset="2"/>
              <a:buChar char="Ø"/>
            </a:pPr>
            <a:r>
              <a:rPr lang="en-US" sz="2400" dirty="0"/>
              <a:t> </a:t>
            </a:r>
            <a:r>
              <a:rPr lang="en-US" sz="2000" dirty="0" smtClean="0"/>
              <a:t>Kargoların konsolidasyonu,</a:t>
            </a:r>
            <a:endParaRPr lang="tr-TR" sz="2000" dirty="0" smtClean="0"/>
          </a:p>
          <a:p>
            <a:pPr marL="285750" indent="-285750">
              <a:buFont typeface="Wingdings" pitchFamily="2" charset="2"/>
              <a:buChar char="Ø"/>
            </a:pPr>
            <a:r>
              <a:rPr lang="en-US" sz="2000" dirty="0" smtClean="0"/>
              <a:t>Gelen </a:t>
            </a:r>
            <a:r>
              <a:rPr lang="en-US" sz="2000" dirty="0"/>
              <a:t>kargoların müşteri bazında ayrıştırılması (de-konsolidasyon</a:t>
            </a:r>
            <a:r>
              <a:rPr lang="en-US" sz="2000" dirty="0" smtClean="0"/>
              <a:t>),</a:t>
            </a:r>
            <a:endParaRPr lang="tr-TR" sz="2000" dirty="0" smtClean="0"/>
          </a:p>
          <a:p>
            <a:pPr marL="285750" indent="-285750">
              <a:buFont typeface="Wingdings" pitchFamily="2" charset="2"/>
              <a:buChar char="Ø"/>
            </a:pPr>
            <a:r>
              <a:rPr lang="en-US" sz="2000" dirty="0" smtClean="0"/>
              <a:t>Gelece</a:t>
            </a:r>
            <a:r>
              <a:rPr lang="tr-TR" sz="2000" dirty="0" smtClean="0"/>
              <a:t>k </a:t>
            </a:r>
            <a:r>
              <a:rPr lang="en-US" sz="2000" dirty="0" smtClean="0"/>
              <a:t>sevkiyatlar</a:t>
            </a:r>
            <a:r>
              <a:rPr lang="tr-TR" sz="2000" dirty="0" smtClean="0"/>
              <a:t> </a:t>
            </a:r>
            <a:r>
              <a:rPr lang="en-US" sz="2000" dirty="0" smtClean="0"/>
              <a:t>için</a:t>
            </a:r>
            <a:r>
              <a:rPr lang="tr-TR" sz="2000" dirty="0" smtClean="0"/>
              <a:t> </a:t>
            </a:r>
            <a:r>
              <a:rPr lang="en-US" sz="2000" dirty="0" smtClean="0"/>
              <a:t>kargoların</a:t>
            </a:r>
            <a:r>
              <a:rPr lang="tr-TR" sz="2000" dirty="0" smtClean="0"/>
              <a:t> </a:t>
            </a:r>
            <a:r>
              <a:rPr lang="en-US" sz="2000" dirty="0" smtClean="0"/>
              <a:t>saklanması</a:t>
            </a:r>
            <a:r>
              <a:rPr lang="en-US" sz="2000" dirty="0"/>
              <a:t>	</a:t>
            </a:r>
            <a:r>
              <a:rPr lang="en-US" sz="2000" dirty="0" smtClean="0"/>
              <a:t>gibi</a:t>
            </a:r>
            <a:r>
              <a:rPr lang="tr-TR" sz="2000" dirty="0" smtClean="0"/>
              <a:t> </a:t>
            </a:r>
            <a:r>
              <a:rPr lang="en-US" sz="2000" dirty="0" smtClean="0"/>
              <a:t>üç</a:t>
            </a:r>
            <a:r>
              <a:rPr lang="tr-TR" sz="2000" dirty="0" smtClean="0"/>
              <a:t> </a:t>
            </a:r>
            <a:r>
              <a:rPr lang="en-US" sz="2000" dirty="0" smtClean="0"/>
              <a:t>temel</a:t>
            </a:r>
            <a:r>
              <a:rPr lang="tr-TR" sz="2000" dirty="0" smtClean="0"/>
              <a:t> </a:t>
            </a:r>
            <a:r>
              <a:rPr lang="en-US" sz="2000" dirty="0" smtClean="0"/>
              <a:t>işlevi </a:t>
            </a:r>
            <a:r>
              <a:rPr lang="en-US" sz="2000" dirty="0"/>
              <a:t>bulunmaktadır.</a:t>
            </a:r>
            <a:endParaRPr lang="tr-TR" sz="2000" dirty="0"/>
          </a:p>
        </p:txBody>
      </p:sp>
    </p:spTree>
    <p:extLst>
      <p:ext uri="{BB962C8B-B14F-4D97-AF65-F5344CB8AC3E}">
        <p14:creationId xmlns:p14="http://schemas.microsoft.com/office/powerpoint/2010/main" val="1922895248"/>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6672"/>
            <a:ext cx="9144000" cy="5970865"/>
          </a:xfrm>
          <a:prstGeom prst="rect">
            <a:avLst/>
          </a:prstGeom>
        </p:spPr>
        <p:txBody>
          <a:bodyPr wrap="square">
            <a:spAutoFit/>
          </a:bodyPr>
          <a:lstStyle/>
          <a:p>
            <a:pPr lvl="2"/>
            <a:r>
              <a:rPr lang="en-US" sz="2800" b="1" dirty="0"/>
              <a:t>Uluslararası Sivil Havacılık Örgütü (ICAO)</a:t>
            </a:r>
            <a:endParaRPr lang="tr-TR" sz="2800" b="1" dirty="0"/>
          </a:p>
          <a:p>
            <a:r>
              <a:rPr lang="en-US" b="1" dirty="0"/>
              <a:t> </a:t>
            </a:r>
            <a:endParaRPr lang="tr-TR" sz="2000" dirty="0"/>
          </a:p>
          <a:p>
            <a:r>
              <a:rPr lang="en-US" sz="2800" dirty="0"/>
              <a:t>1967’de kurulan Uluslararası Sivil Havacılık Örgütü’nün (International Civil Aviation Organisation - ICAO) başlıca görevleri </a:t>
            </a:r>
            <a:r>
              <a:rPr lang="en-US" sz="2800" dirty="0" smtClean="0"/>
              <a:t>şunlardır;</a:t>
            </a:r>
            <a:endParaRPr lang="tr-TR" sz="2800" dirty="0" smtClean="0"/>
          </a:p>
          <a:p>
            <a:pPr marL="285750" indent="-285750">
              <a:buFont typeface="Wingdings" pitchFamily="2" charset="2"/>
              <a:buChar char="Ø"/>
            </a:pPr>
            <a:r>
              <a:rPr lang="en-US" sz="2800" dirty="0" smtClean="0"/>
              <a:t>Uluslararası </a:t>
            </a:r>
            <a:r>
              <a:rPr lang="en-US" sz="2800" dirty="0"/>
              <a:t>sivil havacılığın güvenli ve düzenli bir şekilde büyümesini </a:t>
            </a:r>
            <a:r>
              <a:rPr lang="en-US" sz="2800" dirty="0" smtClean="0"/>
              <a:t>sağlamak,</a:t>
            </a:r>
            <a:endParaRPr lang="tr-TR" sz="2800" dirty="0" smtClean="0"/>
          </a:p>
          <a:p>
            <a:pPr marL="285750" indent="-285750">
              <a:buFont typeface="Wingdings" pitchFamily="2" charset="2"/>
              <a:buChar char="Ø"/>
            </a:pPr>
            <a:r>
              <a:rPr lang="en-US" sz="2800" dirty="0" smtClean="0"/>
              <a:t>Barışçıl </a:t>
            </a:r>
            <a:r>
              <a:rPr lang="en-US" sz="2800" dirty="0"/>
              <a:t>amaçlara yönelik uçak tasarımı ve işletmesini teşvik </a:t>
            </a:r>
            <a:r>
              <a:rPr lang="en-US" sz="2800" dirty="0" smtClean="0"/>
              <a:t>etmek,</a:t>
            </a:r>
            <a:endParaRPr lang="tr-TR" sz="2800" dirty="0" smtClean="0"/>
          </a:p>
          <a:p>
            <a:pPr marL="285750" indent="-285750">
              <a:buFont typeface="Wingdings" pitchFamily="2" charset="2"/>
              <a:buChar char="Ø"/>
            </a:pPr>
            <a:r>
              <a:rPr lang="en-US" sz="2800" dirty="0" smtClean="0"/>
              <a:t>Sivil </a:t>
            </a:r>
            <a:r>
              <a:rPr lang="en-US" sz="2800" dirty="0"/>
              <a:t>havacılık için hava yolları, havaalanları ve hava seyir tesislerinin  gelişimini </a:t>
            </a:r>
            <a:r>
              <a:rPr lang="en-US" sz="2800" dirty="0" smtClean="0"/>
              <a:t>desteklemek,</a:t>
            </a:r>
            <a:endParaRPr lang="tr-TR" sz="2800" dirty="0" smtClean="0"/>
          </a:p>
          <a:p>
            <a:pPr marL="285750" indent="-285750">
              <a:buFont typeface="Wingdings" pitchFamily="2" charset="2"/>
              <a:buChar char="Ø"/>
            </a:pPr>
            <a:r>
              <a:rPr lang="en-US" sz="2800" dirty="0" smtClean="0"/>
              <a:t>Uluslararası </a:t>
            </a:r>
            <a:r>
              <a:rPr lang="en-US" sz="2800" dirty="0"/>
              <a:t>kamuoyunun güvenli, düzenli, verimli ve ekonomik hava taşımacılığı ihtiyaçlarını karşılamaktır.</a:t>
            </a:r>
            <a:endParaRPr lang="tr-TR" sz="2800" dirty="0"/>
          </a:p>
          <a:p>
            <a:r>
              <a:rPr lang="en-US" sz="2800" dirty="0"/>
              <a:t> </a:t>
            </a:r>
            <a:endParaRPr lang="tr-TR" sz="2800" dirty="0"/>
          </a:p>
        </p:txBody>
      </p:sp>
    </p:spTree>
    <p:extLst>
      <p:ext uri="{BB962C8B-B14F-4D97-AF65-F5344CB8AC3E}">
        <p14:creationId xmlns:p14="http://schemas.microsoft.com/office/powerpoint/2010/main" val="86696378"/>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6672"/>
            <a:ext cx="9144000" cy="6678751"/>
          </a:xfrm>
          <a:prstGeom prst="rect">
            <a:avLst/>
          </a:prstGeom>
        </p:spPr>
        <p:txBody>
          <a:bodyPr wrap="square">
            <a:spAutoFit/>
          </a:bodyPr>
          <a:lstStyle/>
          <a:p>
            <a:pPr lvl="0"/>
            <a:r>
              <a:rPr lang="en-US" sz="2800" b="1" dirty="0"/>
              <a:t>KARGO TÜRLERİNİ BELİRLEMEK VE YÜKLEME YAPMAK</a:t>
            </a:r>
            <a:endParaRPr lang="tr-TR" sz="2800" b="1" dirty="0"/>
          </a:p>
          <a:p>
            <a:pPr lvl="1"/>
            <a:endParaRPr lang="tr-TR" sz="2400" b="1" dirty="0" smtClean="0"/>
          </a:p>
          <a:p>
            <a:r>
              <a:rPr lang="en-US" sz="2400" b="1" dirty="0" smtClean="0"/>
              <a:t>Havayolu </a:t>
            </a:r>
            <a:r>
              <a:rPr lang="en-US" sz="2400" b="1" dirty="0"/>
              <a:t>Kargo Taşımacılığının Tarihi </a:t>
            </a:r>
            <a:r>
              <a:rPr lang="en-US" sz="2400" b="1" dirty="0" smtClean="0"/>
              <a:t>Gelişimi</a:t>
            </a:r>
            <a:endParaRPr lang="tr-TR" sz="2400" b="1" dirty="0" smtClean="0"/>
          </a:p>
          <a:p>
            <a:r>
              <a:rPr lang="en-US" sz="2000" dirty="0" smtClean="0"/>
              <a:t>Havayolu </a:t>
            </a:r>
            <a:r>
              <a:rPr lang="en-US" sz="2000" dirty="0"/>
              <a:t>kargo taşımacılığı, tarihsel gelişim süreci açısından diğer  taşımacılık türlerine göre daha yeni olmasına rağmen, son yıllarda kullanım oranı giderek artan bir taşımacılık şekli haline gelmiştir. Havayolu kargo taşımacılığında daha çok, hacmi ve</a:t>
            </a:r>
            <a:endParaRPr lang="tr-TR" sz="2000" dirty="0"/>
          </a:p>
          <a:p>
            <a:r>
              <a:rPr lang="en-US" sz="2000" dirty="0"/>
              <a:t>ağırlığı nispeten düşük fakat değeri yüksek olan eşyalar taşınmaktadır. Dünya ticaretinde ürün çeşitliliğinin artmasına paralel olarak rekabetin şiddetlenmesi ve iş süreçlerinin hızlandırılması açısından uçağın bir taşıma aracı olarak sahip olduğu avantajlar, havayolu kargo taşımacılığının giderek daha fazla tercih edilme nedenlerindendir.</a:t>
            </a:r>
            <a:endParaRPr lang="tr-TR" sz="2000" dirty="0"/>
          </a:p>
          <a:p>
            <a:r>
              <a:rPr lang="en-US" sz="2000" dirty="0"/>
              <a:t> </a:t>
            </a:r>
            <a:r>
              <a:rPr lang="en-US" sz="2000" dirty="0" smtClean="0"/>
              <a:t>Havayolu </a:t>
            </a:r>
            <a:r>
              <a:rPr lang="en-US" sz="2000" dirty="0"/>
              <a:t>kargo taşımacılığı, küresel ekonominin durumu ile yakından ilişkili dinamik bir sektördür. Dünya çapındaki ekonomik büyüme; ekonomik reformların serbest ticaret anlaşmalarının ve ekonomilerin bütünleşmelerinin bir sonucudur. 1990’lı yıllarda uluslar arası ticaretin doğası çarpıcı bir biçimde değişmiş, bir zamanlar, sadece ulusal menfaatleri için çabalayan ülkeler, günümüzde büyük ticari bloklara katılmaya başlamıştır.</a:t>
            </a:r>
            <a:endParaRPr lang="tr-TR" sz="2000" dirty="0"/>
          </a:p>
          <a:p>
            <a:pPr lvl="1"/>
            <a:endParaRPr lang="tr-TR" sz="2400" b="1" dirty="0" smtClean="0"/>
          </a:p>
          <a:p>
            <a:pPr lvl="1"/>
            <a:endParaRPr lang="tr-TR" sz="2400" b="1" dirty="0"/>
          </a:p>
          <a:p>
            <a:pPr lvl="1"/>
            <a:endParaRPr lang="tr-TR" sz="2400" b="1" dirty="0"/>
          </a:p>
        </p:txBody>
      </p:sp>
    </p:spTree>
    <p:extLst>
      <p:ext uri="{BB962C8B-B14F-4D97-AF65-F5344CB8AC3E}">
        <p14:creationId xmlns:p14="http://schemas.microsoft.com/office/powerpoint/2010/main" val="890890625"/>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0088" y="774576"/>
            <a:ext cx="8964488"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314325" fontAlgn="base">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Hava kargo trafiği sağlıklı bir gelişme göstermekle birlikte 1930-1940’lı yıllarda öngörülen havayolu şirketlerinin en önemli gelir kaynağı olma hedefine henüz  ulaşamamıştır. Hava kargo taşımacılığından elde edilen gelirin, yolcu taşımacılığından elde edilen gelirden daha az olmasının birkaç temel nedeni bulunmaktadır. Bunlardan ilki, diğer taşıma sistemleri ile karşılaştırınca daha pahalı olmasıdır. İkinci neden günümüzde kullanılan uçakların  özel  olarak  kargo  taşıma  amacıyla  dizayn  edilmemesidir.  Üçüncü  neden   ise,</a:t>
            </a:r>
            <a:r>
              <a:rPr lang="en-US" sz="2000" dirty="0"/>
              <a:t> yöneticiler arasında daha karlı bir yatırım olmaması </a:t>
            </a:r>
            <a:r>
              <a:rPr lang="en-US" sz="2000" dirty="0" smtClean="0"/>
              <a:t>düşüncesini</a:t>
            </a:r>
            <a:r>
              <a:rPr lang="tr-TR" sz="2000" dirty="0"/>
              <a:t> </a:t>
            </a:r>
            <a:r>
              <a:rPr lang="en-US" sz="2000" dirty="0" smtClean="0"/>
              <a:t>yaygın </a:t>
            </a:r>
            <a:r>
              <a:rPr lang="tr-TR" sz="2000" dirty="0" smtClean="0"/>
              <a:t> olmasıdır.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r>
              <a:rPr lang="en-US" sz="2000" dirty="0"/>
              <a:t>Havayolu ile posta taşımacılığı, hava kargonun ilk ürünü olmasına karşın dünya havayolları tarafından taşınan kargo gelirlerinin yaklaşık %7’sini oluşturmaktadır.</a:t>
            </a:r>
            <a:endParaRPr lang="tr-TR" sz="2000" dirty="0"/>
          </a:p>
          <a:p>
            <a:r>
              <a:rPr lang="en-US" sz="2000" dirty="0" smtClean="0"/>
              <a:t>2002 </a:t>
            </a:r>
            <a:r>
              <a:rPr lang="en-US" sz="2000" dirty="0"/>
              <a:t>yılındaki verilere göre kargo uçakları ile taşınan kargo oranı uluslar arası uçuşlarda %14,3 iç hatlarda ise %6,2 artmıştır. Bu sadece kargo taşımacılığı yapan havayolu şirketlerinin sayının sürekli artmasının bir sonucu olmuştur.</a:t>
            </a:r>
            <a:endParaRPr lang="tr-TR" sz="2000" dirty="0"/>
          </a:p>
          <a:p>
            <a:r>
              <a:rPr lang="en-US" sz="2000" dirty="0"/>
              <a:t>Havayolu kargo taşımacılığında, taşınan eşyalar (yükler) taşımacılık ve lojistik sektörü içinde yaygın bir şekilde kargo olarak adlandırılmaktadır.</a:t>
            </a:r>
            <a:endParaRPr lang="tr-TR" sz="2000" dirty="0"/>
          </a:p>
          <a:p>
            <a:pPr marL="0" marR="0" lvl="0" indent="314325"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9324037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32656"/>
            <a:ext cx="9144000" cy="5970865"/>
          </a:xfrm>
          <a:prstGeom prst="rect">
            <a:avLst/>
          </a:prstGeom>
        </p:spPr>
        <p:txBody>
          <a:bodyPr wrap="square">
            <a:spAutoFit/>
          </a:bodyPr>
          <a:lstStyle/>
          <a:p>
            <a:pPr lvl="1"/>
            <a:r>
              <a:rPr lang="en-US" sz="2800" b="1" dirty="0"/>
              <a:t>Havayolu Kargo Taşımacılığının Üstün ve Eksik Yönleri</a:t>
            </a:r>
            <a:endParaRPr lang="tr-TR" sz="2800" b="1" dirty="0"/>
          </a:p>
          <a:p>
            <a:r>
              <a:rPr lang="en-US" b="1" dirty="0"/>
              <a:t> </a:t>
            </a:r>
            <a:r>
              <a:rPr lang="en-US" b="1" dirty="0" smtClean="0"/>
              <a:t>Havayolu </a:t>
            </a:r>
            <a:r>
              <a:rPr lang="en-US" b="1" dirty="0"/>
              <a:t>Kargo Taşımacılığının Üstün </a:t>
            </a:r>
            <a:r>
              <a:rPr lang="en-US" b="1" dirty="0" smtClean="0"/>
              <a:t>Yönleri</a:t>
            </a:r>
            <a:endParaRPr lang="tr-TR" b="1" dirty="0" smtClean="0"/>
          </a:p>
          <a:p>
            <a:pPr marL="285750" indent="-285750">
              <a:buFont typeface="Wingdings" pitchFamily="2" charset="2"/>
              <a:buChar char="Ø"/>
            </a:pPr>
            <a:r>
              <a:rPr lang="en-US" sz="2000" dirty="0" smtClean="0"/>
              <a:t>Yüksek </a:t>
            </a:r>
            <a:r>
              <a:rPr lang="en-US" sz="2000" dirty="0"/>
              <a:t>hızda taşımayla teslim süresinin </a:t>
            </a:r>
            <a:r>
              <a:rPr lang="en-US" sz="2000" dirty="0" smtClean="0"/>
              <a:t>kısalması,Ülkeler</a:t>
            </a:r>
            <a:r>
              <a:rPr lang="en-US" sz="2000" dirty="0"/>
              <a:t>	arasında	</a:t>
            </a:r>
            <a:r>
              <a:rPr lang="en-US" sz="2000" dirty="0" smtClean="0"/>
              <a:t>doğruda</a:t>
            </a:r>
            <a:r>
              <a:rPr lang="tr-TR" sz="2000" dirty="0" smtClean="0"/>
              <a:t>n </a:t>
            </a:r>
            <a:r>
              <a:rPr lang="en-US" sz="2000" dirty="0" smtClean="0"/>
              <a:t>iletişim</a:t>
            </a:r>
            <a:r>
              <a:rPr lang="tr-TR" sz="2000" dirty="0" smtClean="0"/>
              <a:t> </a:t>
            </a:r>
            <a:r>
              <a:rPr lang="en-US" sz="2000" dirty="0" smtClean="0"/>
              <a:t>sağlandığ</a:t>
            </a:r>
            <a:r>
              <a:rPr lang="tr-TR" sz="2000" dirty="0" smtClean="0"/>
              <a:t>n </a:t>
            </a:r>
            <a:r>
              <a:rPr lang="en-US" sz="2000" dirty="0" smtClean="0"/>
              <a:t>için</a:t>
            </a:r>
            <a:r>
              <a:rPr lang="tr-TR" sz="2000" dirty="0" smtClean="0"/>
              <a:t> </a:t>
            </a:r>
            <a:r>
              <a:rPr lang="en-US" sz="2000" dirty="0" smtClean="0"/>
              <a:t>politik</a:t>
            </a:r>
            <a:r>
              <a:rPr lang="tr-TR" sz="2000" dirty="0" smtClean="0"/>
              <a:t> </a:t>
            </a:r>
            <a:r>
              <a:rPr lang="en-US" sz="2000" dirty="0" smtClean="0"/>
              <a:t>ve</a:t>
            </a:r>
            <a:r>
              <a:rPr lang="tr-TR" sz="2000" dirty="0" smtClean="0"/>
              <a:t> </a:t>
            </a:r>
            <a:r>
              <a:rPr lang="en-US" sz="2000" dirty="0" smtClean="0"/>
              <a:t>bürokratik </a:t>
            </a:r>
            <a:r>
              <a:rPr lang="en-US" sz="2000" dirty="0"/>
              <a:t>olumsuzluklardan en az seviyede </a:t>
            </a:r>
            <a:r>
              <a:rPr lang="en-US" sz="2000" dirty="0" smtClean="0"/>
              <a:t>etkilenmesi,</a:t>
            </a:r>
            <a:endParaRPr lang="tr-TR" sz="2000" dirty="0" smtClean="0"/>
          </a:p>
          <a:p>
            <a:pPr marL="285750" indent="-285750">
              <a:buFont typeface="Wingdings" pitchFamily="2" charset="2"/>
              <a:buChar char="Ø"/>
            </a:pPr>
            <a:r>
              <a:rPr lang="en-US" sz="2000" dirty="0" smtClean="0"/>
              <a:t>Küçük </a:t>
            </a:r>
            <a:r>
              <a:rPr lang="en-US" sz="2000" dirty="0"/>
              <a:t>miktarlardaki eşyanın naklinde en uygun ulaşım türü </a:t>
            </a:r>
            <a:r>
              <a:rPr lang="en-US" sz="2000" dirty="0" smtClean="0"/>
              <a:t>olması,</a:t>
            </a:r>
            <a:endParaRPr lang="tr-TR" sz="2000" dirty="0" smtClean="0"/>
          </a:p>
          <a:p>
            <a:pPr marL="285750" indent="-285750">
              <a:buFont typeface="Wingdings" pitchFamily="2" charset="2"/>
              <a:buChar char="Ø"/>
            </a:pPr>
            <a:r>
              <a:rPr lang="en-US" sz="2000" dirty="0" smtClean="0"/>
              <a:t>Dünya </a:t>
            </a:r>
            <a:r>
              <a:rPr lang="en-US" sz="2000" dirty="0"/>
              <a:t>geneline yayılmış havaalanı ağının </a:t>
            </a:r>
            <a:r>
              <a:rPr lang="en-US" sz="2000" dirty="0" smtClean="0"/>
              <a:t>varlığı,</a:t>
            </a:r>
            <a:endParaRPr lang="tr-TR" sz="2000" dirty="0" smtClean="0"/>
          </a:p>
          <a:p>
            <a:pPr marL="285750" indent="-285750">
              <a:buFont typeface="Wingdings" pitchFamily="2" charset="2"/>
              <a:buChar char="Ø"/>
            </a:pPr>
            <a:r>
              <a:rPr lang="en-US" sz="2000" dirty="0" smtClean="0"/>
              <a:t>Yüksek </a:t>
            </a:r>
            <a:r>
              <a:rPr lang="en-US" sz="2000" dirty="0"/>
              <a:t>emniyet ve </a:t>
            </a:r>
            <a:r>
              <a:rPr lang="en-US" sz="2000" dirty="0" smtClean="0"/>
              <a:t>güvenilirlik,</a:t>
            </a:r>
            <a:endParaRPr lang="tr-TR" sz="2000" dirty="0" smtClean="0"/>
          </a:p>
          <a:p>
            <a:pPr marL="285750" indent="-285750">
              <a:buFont typeface="Wingdings" pitchFamily="2" charset="2"/>
              <a:buChar char="Ø"/>
            </a:pPr>
            <a:r>
              <a:rPr lang="en-US" sz="2000" dirty="0" smtClean="0"/>
              <a:t>Kargoların </a:t>
            </a:r>
            <a:r>
              <a:rPr lang="en-US" sz="2000" dirty="0"/>
              <a:t>elleçleme ve yüklenmesinde gösterilen </a:t>
            </a:r>
            <a:r>
              <a:rPr lang="en-US" sz="2000" dirty="0" smtClean="0"/>
              <a:t>özen,</a:t>
            </a:r>
            <a:endParaRPr lang="tr-TR" sz="2000" dirty="0"/>
          </a:p>
          <a:p>
            <a:pPr marL="285750" indent="-285750">
              <a:buFont typeface="Wingdings" pitchFamily="2" charset="2"/>
              <a:buChar char="Ø"/>
            </a:pPr>
            <a:r>
              <a:rPr lang="en-US" sz="2000" dirty="0" smtClean="0"/>
              <a:t>Planlı </a:t>
            </a:r>
            <a:r>
              <a:rPr lang="en-US" sz="2000" dirty="0"/>
              <a:t>ve tarifeli kargo </a:t>
            </a:r>
            <a:r>
              <a:rPr lang="en-US" sz="2000" dirty="0" smtClean="0"/>
              <a:t>hareketleri,</a:t>
            </a:r>
            <a:endParaRPr lang="tr-TR" sz="2000" dirty="0" smtClean="0"/>
          </a:p>
          <a:p>
            <a:pPr marL="285750" indent="-285750">
              <a:buFont typeface="Wingdings" pitchFamily="2" charset="2"/>
              <a:buChar char="Ø"/>
            </a:pPr>
            <a:r>
              <a:rPr lang="en-US" sz="2000" dirty="0" smtClean="0"/>
              <a:t>Diğer </a:t>
            </a:r>
            <a:r>
              <a:rPr lang="en-US" sz="2000" dirty="0"/>
              <a:t>taşımacılık türlerine oranla sigorta primlerinin daha düşük </a:t>
            </a:r>
            <a:r>
              <a:rPr lang="en-US" sz="2000" dirty="0" smtClean="0"/>
              <a:t>bulunmasıdı</a:t>
            </a:r>
            <a:r>
              <a:rPr lang="tr-TR" sz="2000" dirty="0" smtClean="0"/>
              <a:t>r.</a:t>
            </a:r>
          </a:p>
          <a:p>
            <a:r>
              <a:rPr lang="en-US" sz="2800" b="1" dirty="0" smtClean="0"/>
              <a:t>Havayolu </a:t>
            </a:r>
            <a:r>
              <a:rPr lang="en-US" sz="2800" b="1" dirty="0"/>
              <a:t>Kargo Taşımacılığının Eksik </a:t>
            </a:r>
            <a:r>
              <a:rPr lang="en-US" sz="2800" b="1" dirty="0" smtClean="0"/>
              <a:t>Yönleri</a:t>
            </a:r>
            <a:endParaRPr lang="tr-TR" sz="2800" b="1" dirty="0" smtClean="0"/>
          </a:p>
          <a:p>
            <a:pPr marL="285750" indent="-285750">
              <a:buFont typeface="Wingdings" pitchFamily="2" charset="2"/>
              <a:buChar char="Ø"/>
            </a:pPr>
            <a:r>
              <a:rPr lang="en-US" dirty="0" smtClean="0"/>
              <a:t>Kargo </a:t>
            </a:r>
            <a:r>
              <a:rPr lang="en-US" dirty="0"/>
              <a:t>taşıyan uçakların ağırlık ve hacim sınırları nedeniyle diğer taşıma türlerine oranla daha yüksek taşıma maliyeti ortaya </a:t>
            </a:r>
            <a:r>
              <a:rPr lang="en-US" dirty="0" smtClean="0"/>
              <a:t>çıkmaktadır,</a:t>
            </a:r>
            <a:endParaRPr lang="tr-TR" dirty="0"/>
          </a:p>
          <a:p>
            <a:pPr marL="285750" indent="-285750">
              <a:buFont typeface="Wingdings" pitchFamily="2" charset="2"/>
              <a:buChar char="Ø"/>
            </a:pPr>
            <a:r>
              <a:rPr lang="en-US" dirty="0" smtClean="0"/>
              <a:t>Havayolu </a:t>
            </a:r>
            <a:r>
              <a:rPr lang="en-US" dirty="0"/>
              <a:t>kargo taşımacılığı, her türlü yükün nakli için uygun </a:t>
            </a:r>
            <a:r>
              <a:rPr lang="en-US" dirty="0" smtClean="0"/>
              <a:t>değildir,</a:t>
            </a:r>
            <a:endParaRPr lang="tr-TR" dirty="0" smtClean="0"/>
          </a:p>
          <a:p>
            <a:pPr marL="285750" indent="-285750">
              <a:buFont typeface="Wingdings" pitchFamily="2" charset="2"/>
              <a:buChar char="Ø"/>
            </a:pPr>
            <a:r>
              <a:rPr lang="en-US" dirty="0" smtClean="0"/>
              <a:t>Büyük </a:t>
            </a:r>
            <a:r>
              <a:rPr lang="en-US" dirty="0"/>
              <a:t>miktarlardaki yükün iletiminde havayolundan yararlanılması mümkün </a:t>
            </a:r>
            <a:r>
              <a:rPr lang="en-US" dirty="0" smtClean="0"/>
              <a:t>değildir,</a:t>
            </a:r>
            <a:endParaRPr lang="tr-TR" dirty="0" smtClean="0"/>
          </a:p>
          <a:p>
            <a:pPr marL="285750" indent="-285750">
              <a:buFont typeface="Wingdings" pitchFamily="2" charset="2"/>
              <a:buChar char="Ø"/>
            </a:pPr>
            <a:r>
              <a:rPr lang="en-US" dirty="0" smtClean="0"/>
              <a:t>Havayolu </a:t>
            </a:r>
            <a:r>
              <a:rPr lang="en-US" dirty="0"/>
              <a:t>ile nakledilen bir yükün alıcının deposuna iletiminde karayolunun kullanılması zorunludur,</a:t>
            </a:r>
            <a:endParaRPr lang="tr-TR" dirty="0"/>
          </a:p>
          <a:p>
            <a:pPr marL="285750" indent="-285750">
              <a:buFont typeface="Wingdings" pitchFamily="2" charset="2"/>
              <a:buChar char="Ø"/>
            </a:pPr>
            <a:endParaRPr lang="tr-TR" sz="2000" dirty="0"/>
          </a:p>
        </p:txBody>
      </p:sp>
    </p:spTree>
    <p:extLst>
      <p:ext uri="{BB962C8B-B14F-4D97-AF65-F5344CB8AC3E}">
        <p14:creationId xmlns:p14="http://schemas.microsoft.com/office/powerpoint/2010/main" val="144709646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
            <a:ext cx="9144000" cy="6494085"/>
          </a:xfrm>
          <a:prstGeom prst="rect">
            <a:avLst/>
          </a:prstGeom>
        </p:spPr>
        <p:txBody>
          <a:bodyPr wrap="square">
            <a:spAutoFit/>
          </a:bodyPr>
          <a:lstStyle/>
          <a:p>
            <a:pPr lvl="1"/>
            <a:r>
              <a:rPr lang="en-US" sz="2400" b="1" dirty="0"/>
              <a:t>Kargoların Taşınmasında Havayolunun Tercih Edilmesindeki Temel </a:t>
            </a:r>
            <a:r>
              <a:rPr lang="en-US" sz="2400" b="1" dirty="0" smtClean="0"/>
              <a:t>Nedenler</a:t>
            </a:r>
            <a:endParaRPr lang="tr-TR" sz="2400" b="1" dirty="0"/>
          </a:p>
          <a:p>
            <a:pPr marL="742950" lvl="1" indent="-285750">
              <a:buFont typeface="Wingdings" pitchFamily="2" charset="2"/>
              <a:buChar char="Ø"/>
            </a:pPr>
            <a:r>
              <a:rPr lang="en-US" sz="2000" dirty="0" smtClean="0"/>
              <a:t>Çabuk </a:t>
            </a:r>
            <a:r>
              <a:rPr lang="en-US" sz="2000" dirty="0"/>
              <a:t>bozulabilir kargonun (Balık, meyve, sebze, çiçek vb.) en uzun mesafelerde dahi en kısa zamanda taşınabilmesini sağlar. Bu türden kargoların uçakla taşınması, diğer taşıma yollarında ödenen soğutma masraflarını ortadan kaldırır, malın zarar görmesinden (çürüme vb.) doğacak zararları </a:t>
            </a:r>
            <a:r>
              <a:rPr lang="en-US" sz="2000" dirty="0" smtClean="0"/>
              <a:t>önler.</a:t>
            </a:r>
            <a:endParaRPr lang="tr-TR" sz="2000" dirty="0" smtClean="0"/>
          </a:p>
          <a:p>
            <a:pPr marL="742950" lvl="1" indent="-285750">
              <a:buFont typeface="Wingdings" pitchFamily="2" charset="2"/>
              <a:buChar char="Ø"/>
            </a:pPr>
            <a:r>
              <a:rPr lang="en-US" sz="2000" dirty="0" smtClean="0"/>
              <a:t>Canlı  </a:t>
            </a:r>
            <a:r>
              <a:rPr lang="en-US" sz="2000" dirty="0"/>
              <a:t>hayvan  (atlar,  hayvanat  bahçesi  hayvanları,  vb.)  taşımacılığının  hızlı bir</a:t>
            </a:r>
            <a:endParaRPr lang="tr-TR" sz="2000" dirty="0"/>
          </a:p>
          <a:p>
            <a:pPr lvl="1"/>
            <a:r>
              <a:rPr lang="en-US" sz="2000" dirty="0"/>
              <a:t>şekilde yapılmasını sağlayarak, taşıma sırasında oluşabilecek tehlikeleri en aza indirir</a:t>
            </a:r>
            <a:r>
              <a:rPr lang="en-US" sz="2000" dirty="0" smtClean="0"/>
              <a:t>.</a:t>
            </a:r>
            <a:endParaRPr lang="tr-TR" sz="2000" dirty="0" smtClean="0"/>
          </a:p>
          <a:p>
            <a:pPr lvl="1"/>
            <a:r>
              <a:rPr lang="en-US" sz="2400" b="1" dirty="0" smtClean="0"/>
              <a:t> </a:t>
            </a:r>
            <a:r>
              <a:rPr lang="en-US" sz="2000" b="1" dirty="0"/>
              <a:t>Kargoların Taşınmasında Havayolunun Tercih Edilmesindeki Temel </a:t>
            </a:r>
            <a:r>
              <a:rPr lang="en-US" sz="2000" b="1" dirty="0" smtClean="0"/>
              <a:t>Nedenler</a:t>
            </a:r>
            <a:endParaRPr lang="tr-TR" sz="2000" b="1" dirty="0" smtClean="0"/>
          </a:p>
          <a:p>
            <a:pPr marL="742950" lvl="1" indent="-285750">
              <a:buFont typeface="Wingdings" pitchFamily="2" charset="2"/>
              <a:buChar char="Ø"/>
            </a:pPr>
            <a:r>
              <a:rPr lang="en-US" dirty="0" smtClean="0"/>
              <a:t>Çabuk </a:t>
            </a:r>
            <a:r>
              <a:rPr lang="en-US" dirty="0"/>
              <a:t>bozulabilir kargonun (Balık, meyve, sebze, çiçek vb.) en uzun mesafelerde dahi en kısa zamanda taşınabilmesini sağlar. Bu türden kargoların uçakla taşınması, diğer taşıma yollarında ödenen soğutma masraflarını ortadan kaldırır, malın zarar görmesinden (çürüme vb.) doğacak zararları </a:t>
            </a:r>
            <a:r>
              <a:rPr lang="en-US" dirty="0" smtClean="0"/>
              <a:t>önler.</a:t>
            </a:r>
            <a:endParaRPr lang="tr-TR" dirty="0" smtClean="0"/>
          </a:p>
          <a:p>
            <a:pPr marL="742950" lvl="1" indent="-285750">
              <a:buFont typeface="Wingdings" pitchFamily="2" charset="2"/>
              <a:buChar char="Ø"/>
            </a:pPr>
            <a:r>
              <a:rPr lang="en-US" dirty="0" smtClean="0"/>
              <a:t>Canlı  </a:t>
            </a:r>
            <a:r>
              <a:rPr lang="en-US" dirty="0"/>
              <a:t>hayvan  (atlar,  hayvanat  bahçesi  hayvanları,  vb.)  taşımacılığının  hızlı bir</a:t>
            </a:r>
            <a:endParaRPr lang="tr-TR" dirty="0"/>
          </a:p>
          <a:p>
            <a:r>
              <a:rPr lang="en-US" dirty="0"/>
              <a:t>şekilde yapılmasını sağlayarak, taşıma sırasında oluşabilecek tehlikeleri en aza indirir.</a:t>
            </a:r>
            <a:endParaRPr lang="tr-TR" dirty="0"/>
          </a:p>
          <a:p>
            <a:endParaRPr lang="tr-TR" dirty="0"/>
          </a:p>
        </p:txBody>
      </p:sp>
    </p:spTree>
    <p:extLst>
      <p:ext uri="{BB962C8B-B14F-4D97-AF65-F5344CB8AC3E}">
        <p14:creationId xmlns:p14="http://schemas.microsoft.com/office/powerpoint/2010/main" val="1400088958"/>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16" y="620688"/>
            <a:ext cx="9144000" cy="5324535"/>
          </a:xfrm>
          <a:prstGeom prst="rect">
            <a:avLst/>
          </a:prstGeom>
        </p:spPr>
        <p:txBody>
          <a:bodyPr wrap="square">
            <a:spAutoFit/>
          </a:bodyPr>
          <a:lstStyle/>
          <a:p>
            <a:pPr lvl="1"/>
            <a:r>
              <a:rPr lang="en-US" sz="2400" b="1" dirty="0"/>
              <a:t>Yükün Özelliğine Göre Kargolar</a:t>
            </a:r>
            <a:endParaRPr lang="tr-TR" sz="2400" b="1" dirty="0"/>
          </a:p>
          <a:p>
            <a:r>
              <a:rPr lang="en-US" sz="2400" dirty="0"/>
              <a:t>Havayoluyla taşınacak kargolar, taşınacak yükün özelliğine göre üçe </a:t>
            </a:r>
            <a:r>
              <a:rPr lang="en-US" sz="2400" dirty="0" smtClean="0"/>
              <a:t>ayrılır:</a:t>
            </a:r>
            <a:r>
              <a:rPr lang="tr-TR" sz="2400" dirty="0" smtClean="0"/>
              <a:t>                                      </a:t>
            </a:r>
          </a:p>
          <a:p>
            <a:pPr marL="285750" indent="-285750">
              <a:buFont typeface="Wingdings" pitchFamily="2" charset="2"/>
              <a:buChar char="Ø"/>
            </a:pPr>
            <a:r>
              <a:rPr lang="en-US" sz="2400" dirty="0" smtClean="0"/>
              <a:t>Genel Kargolar</a:t>
            </a:r>
            <a:endParaRPr lang="tr-TR" sz="2400" dirty="0" smtClean="0"/>
          </a:p>
          <a:p>
            <a:pPr marL="285750" indent="-285750">
              <a:buFont typeface="Wingdings" pitchFamily="2" charset="2"/>
              <a:buChar char="Ø"/>
            </a:pPr>
            <a:r>
              <a:rPr lang="en-US" sz="2400" dirty="0" smtClean="0"/>
              <a:t>Özel Kargolar</a:t>
            </a:r>
            <a:endParaRPr lang="tr-TR" sz="2400" dirty="0" smtClean="0"/>
          </a:p>
          <a:p>
            <a:pPr marL="285750" indent="-285750">
              <a:buFont typeface="Wingdings" pitchFamily="2" charset="2"/>
              <a:buChar char="Ø"/>
            </a:pPr>
            <a:r>
              <a:rPr lang="en-US" sz="2400" dirty="0" smtClean="0"/>
              <a:t>Tehlikeli Maddeler</a:t>
            </a:r>
            <a:endParaRPr lang="tr-TR" sz="2400" dirty="0"/>
          </a:p>
          <a:p>
            <a:r>
              <a:rPr lang="en-US" sz="2800" b="1" dirty="0" smtClean="0"/>
              <a:t>Genel </a:t>
            </a:r>
            <a:r>
              <a:rPr lang="en-US" sz="2800" b="1" dirty="0"/>
              <a:t>Kargolar</a:t>
            </a:r>
            <a:endParaRPr lang="tr-TR" sz="2800" b="1" dirty="0"/>
          </a:p>
          <a:p>
            <a:r>
              <a:rPr lang="en-US" sz="2400" dirty="0"/>
              <a:t>Özel bir hizmet veya depolama gerektirmeyen, tehlikeli madde, bozulabilir gıda veya canlı hayvan (özel kargo) sınıfına girmeyen kuru ve temiz kargoya “genel kargo” denir.</a:t>
            </a:r>
            <a:endParaRPr lang="tr-TR" sz="2400" dirty="0"/>
          </a:p>
          <a:p>
            <a:r>
              <a:rPr lang="en-US" sz="2400" dirty="0"/>
              <a:t>Havayolu kargo operasyon görevlilerinin uçak tiplerini ve kargo kapasitelerini çok iyi bilmeleri gerekmektedir. Genel kargo sınıfında olup kullanımı bakımından özel öneme sahip bulunan genel kargo yüklerinden en önemli grubu askılı tekstil ürünleri oluşturmaktadır</a:t>
            </a:r>
            <a:endParaRPr lang="tr-TR" sz="2400" dirty="0"/>
          </a:p>
        </p:txBody>
      </p:sp>
    </p:spTree>
    <p:extLst>
      <p:ext uri="{BB962C8B-B14F-4D97-AF65-F5344CB8AC3E}">
        <p14:creationId xmlns:p14="http://schemas.microsoft.com/office/powerpoint/2010/main" val="4103372465"/>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16" y="260648"/>
            <a:ext cx="9144000" cy="6217087"/>
          </a:xfrm>
          <a:prstGeom prst="rect">
            <a:avLst/>
          </a:prstGeom>
        </p:spPr>
        <p:txBody>
          <a:bodyPr wrap="square">
            <a:spAutoFit/>
          </a:bodyPr>
          <a:lstStyle/>
          <a:p>
            <a:pPr lvl="2"/>
            <a:r>
              <a:rPr lang="en-US" sz="2800" b="1" dirty="0"/>
              <a:t>Özel Kargolar</a:t>
            </a:r>
            <a:endParaRPr lang="tr-TR" sz="2800" b="1" dirty="0"/>
          </a:p>
          <a:p>
            <a:r>
              <a:rPr lang="tr-TR" sz="2000" dirty="0" smtClean="0"/>
              <a:t>    </a:t>
            </a:r>
            <a:r>
              <a:rPr lang="en-US" sz="2000" dirty="0" smtClean="0"/>
              <a:t>Özel </a:t>
            </a:r>
            <a:r>
              <a:rPr lang="en-US" sz="2000" dirty="0"/>
              <a:t>kargolar, taşınması ve depolanmasında özel işlem gerektiren kargolardır. Bu kargoların taşınması için kabul, etiketleme, yükleme ve istif edilmelerinde özel bir takım kurallar uygulanması gerekir.</a:t>
            </a:r>
            <a:endParaRPr lang="tr-TR" sz="2000" dirty="0"/>
          </a:p>
          <a:p>
            <a:r>
              <a:rPr lang="tr-TR" sz="2000" dirty="0" smtClean="0"/>
              <a:t>    </a:t>
            </a:r>
            <a:r>
              <a:rPr lang="en-US" sz="2000" dirty="0" smtClean="0"/>
              <a:t>Gönderici </a:t>
            </a:r>
            <a:r>
              <a:rPr lang="en-US" sz="2000" dirty="0"/>
              <a:t>sertifikaları bulunmayan özel kargolar taşınmak için kabul edilmezler. Bu sertifika iki kopya olarak düzenlenir. Birinci kopya hava konşimentosu üzerine eklenir,  ikinci kopya ise çıkış istasyonu dosyasına konur. Özel kargolar için konşimento üzerindeki malın miktar ve cinsi hanesine (Nature and Quality of Goods) maddenin adı, sınıfı ve yapıştırılması gereken etiket bilgileri yazılmalıdır</a:t>
            </a:r>
            <a:r>
              <a:rPr lang="en-US" sz="2000" dirty="0" smtClean="0"/>
              <a:t>.</a:t>
            </a:r>
            <a:endParaRPr lang="tr-TR" sz="2000" dirty="0" smtClean="0"/>
          </a:p>
          <a:p>
            <a:r>
              <a:rPr lang="en-US" dirty="0"/>
              <a:t>Özel </a:t>
            </a:r>
            <a:r>
              <a:rPr lang="en-US" dirty="0" smtClean="0"/>
              <a:t>kargolar:</a:t>
            </a:r>
            <a:endParaRPr lang="tr-TR" dirty="0"/>
          </a:p>
          <a:p>
            <a:pPr marL="342900" indent="-342900">
              <a:buFont typeface="Wingdings" pitchFamily="2" charset="2"/>
              <a:buChar char="Ø"/>
            </a:pPr>
            <a:r>
              <a:rPr lang="en-US" sz="2400" dirty="0" smtClean="0"/>
              <a:t>Canlı Hayvanla</a:t>
            </a:r>
            <a:r>
              <a:rPr lang="tr-TR" sz="2400" dirty="0" smtClean="0"/>
              <a:t>r</a:t>
            </a:r>
          </a:p>
          <a:p>
            <a:pPr marL="285750" indent="-285750">
              <a:buFont typeface="Wingdings" pitchFamily="2" charset="2"/>
              <a:buChar char="Ø"/>
            </a:pPr>
            <a:r>
              <a:rPr lang="en-US" sz="2400" dirty="0" smtClean="0"/>
              <a:t>Bozulabilir </a:t>
            </a:r>
            <a:r>
              <a:rPr lang="en-US" sz="2400" dirty="0"/>
              <a:t>Gıda </a:t>
            </a:r>
            <a:r>
              <a:rPr lang="en-US" sz="2400" dirty="0" smtClean="0"/>
              <a:t>Maddeler</a:t>
            </a:r>
            <a:r>
              <a:rPr lang="tr-TR" sz="2400" dirty="0" smtClean="0"/>
              <a:t>i</a:t>
            </a:r>
          </a:p>
          <a:p>
            <a:pPr marL="285750" indent="-285750">
              <a:buFont typeface="Wingdings" pitchFamily="2" charset="2"/>
              <a:buChar char="Ø"/>
            </a:pPr>
            <a:r>
              <a:rPr lang="en-US" sz="2400" dirty="0" smtClean="0"/>
              <a:t>Islak Kargolar</a:t>
            </a:r>
            <a:endParaRPr lang="tr-TR" sz="2400" dirty="0"/>
          </a:p>
          <a:p>
            <a:pPr marL="285750" indent="-285750">
              <a:buFont typeface="Wingdings" pitchFamily="2" charset="2"/>
              <a:buChar char="Ø"/>
            </a:pPr>
            <a:r>
              <a:rPr lang="en-US" sz="2400" dirty="0" smtClean="0"/>
              <a:t>Ağır Kargolar</a:t>
            </a:r>
            <a:endParaRPr lang="tr-TR" sz="2400" dirty="0"/>
          </a:p>
          <a:p>
            <a:pPr marL="285750" indent="-285750">
              <a:buFont typeface="Wingdings" pitchFamily="2" charset="2"/>
              <a:buChar char="Ø"/>
            </a:pPr>
            <a:r>
              <a:rPr lang="en-US" sz="2400" dirty="0" smtClean="0"/>
              <a:t>Kıymetli Kargolar</a:t>
            </a:r>
            <a:endParaRPr lang="tr-TR" sz="2400" dirty="0"/>
          </a:p>
          <a:p>
            <a:pPr marL="285750" indent="-285750">
              <a:buFont typeface="Wingdings" pitchFamily="2" charset="2"/>
              <a:buChar char="Ø"/>
            </a:pPr>
            <a:r>
              <a:rPr lang="en-US" sz="2400" dirty="0" smtClean="0"/>
              <a:t>Diplomatik Kargolar</a:t>
            </a:r>
            <a:endParaRPr lang="tr-TR" sz="2400" dirty="0"/>
          </a:p>
          <a:p>
            <a:pPr marL="285750" indent="-285750">
              <a:buFont typeface="Wingdings" pitchFamily="2" charset="2"/>
              <a:buChar char="Ø"/>
            </a:pPr>
            <a:r>
              <a:rPr lang="en-US" sz="2400" dirty="0" smtClean="0"/>
              <a:t>Diğer </a:t>
            </a:r>
            <a:r>
              <a:rPr lang="en-US" sz="2400" dirty="0"/>
              <a:t>Özel Kargolar şeklinde sınıflandırılabilir.</a:t>
            </a:r>
            <a:endParaRPr lang="tr-TR" sz="2400" dirty="0"/>
          </a:p>
          <a:p>
            <a:endParaRPr lang="tr-TR" sz="2000" dirty="0"/>
          </a:p>
        </p:txBody>
      </p:sp>
    </p:spTree>
    <p:extLst>
      <p:ext uri="{BB962C8B-B14F-4D97-AF65-F5344CB8AC3E}">
        <p14:creationId xmlns:p14="http://schemas.microsoft.com/office/powerpoint/2010/main" val="396379957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60648"/>
            <a:ext cx="6858000" cy="5786199"/>
          </a:xfrm>
          <a:prstGeom prst="rect">
            <a:avLst/>
          </a:prstGeom>
        </p:spPr>
        <p:txBody>
          <a:bodyPr wrap="square">
            <a:spAutoFit/>
          </a:bodyPr>
          <a:lstStyle/>
          <a:p>
            <a:r>
              <a:rPr lang="tr-TR" sz="2800" dirty="0" smtClean="0"/>
              <a:t>CANLI HAYVANLAR</a:t>
            </a:r>
          </a:p>
          <a:p>
            <a:r>
              <a:rPr lang="en-US" dirty="0" smtClean="0"/>
              <a:t>Taşınacak </a:t>
            </a:r>
            <a:r>
              <a:rPr lang="en-US" dirty="0"/>
              <a:t>hayvanın kafesi “IATA Canlı Hayvan Düzenlemeleri” ne (Live Animals Regulation) uygun olarak hazırlanır. Çıkış noktasından varış noktasına kadar rezervasyonu yapılır. Yürürlükteki ambargolar dikkate alınır. Konsolide edilmez ve tek bir AWB düzenlenir</a:t>
            </a:r>
            <a:r>
              <a:rPr lang="en-US" dirty="0" smtClean="0"/>
              <a:t>.</a:t>
            </a:r>
            <a:endParaRPr lang="tr-TR" dirty="0" smtClean="0"/>
          </a:p>
          <a:p>
            <a:r>
              <a:rPr lang="en-US" dirty="0"/>
              <a:t>Kafesin üzerine sırasıyla şu etiketler </a:t>
            </a:r>
            <a:r>
              <a:rPr lang="en-US" dirty="0" smtClean="0"/>
              <a:t>yapıştırılır:</a:t>
            </a:r>
            <a:endParaRPr lang="tr-TR" dirty="0" smtClean="0"/>
          </a:p>
          <a:p>
            <a:pPr marL="285750" indent="-285750">
              <a:buFont typeface="Wingdings" pitchFamily="2" charset="2"/>
              <a:buChar char="Ø"/>
            </a:pPr>
            <a:r>
              <a:rPr lang="en-US" dirty="0" smtClean="0"/>
              <a:t>Canlı </a:t>
            </a:r>
            <a:r>
              <a:rPr lang="en-US" dirty="0"/>
              <a:t>Hayvan Etiketi (Live Animals - en az bir </a:t>
            </a:r>
            <a:r>
              <a:rPr lang="en-US" dirty="0" smtClean="0"/>
              <a:t>adet)</a:t>
            </a:r>
            <a:endParaRPr lang="tr-TR" dirty="0" smtClean="0"/>
          </a:p>
          <a:p>
            <a:pPr marL="285750" indent="-285750">
              <a:buFont typeface="Wingdings" pitchFamily="2" charset="2"/>
              <a:buChar char="Ø"/>
            </a:pPr>
            <a:r>
              <a:rPr lang="en-US" dirty="0" smtClean="0"/>
              <a:t>Konumlandırma </a:t>
            </a:r>
            <a:r>
              <a:rPr lang="en-US" dirty="0"/>
              <a:t>Etiketi (This Way Up - dört </a:t>
            </a:r>
            <a:r>
              <a:rPr lang="en-US" dirty="0" smtClean="0"/>
              <a:t>adet)</a:t>
            </a:r>
            <a:endParaRPr lang="tr-TR" dirty="0" smtClean="0"/>
          </a:p>
          <a:p>
            <a:pPr marL="285750" indent="-285750">
              <a:buFont typeface="Wingdings" pitchFamily="2" charset="2"/>
              <a:buChar char="Ø"/>
            </a:pPr>
            <a:r>
              <a:rPr lang="en-US" dirty="0" smtClean="0"/>
              <a:t>Sıcaklık </a:t>
            </a:r>
            <a:r>
              <a:rPr lang="en-US" dirty="0"/>
              <a:t>Uyarı Etiketi (Keep Temperature - bir </a:t>
            </a:r>
            <a:r>
              <a:rPr lang="en-US" dirty="0" smtClean="0"/>
              <a:t>adet)</a:t>
            </a:r>
            <a:endParaRPr lang="tr-TR" dirty="0" smtClean="0"/>
          </a:p>
          <a:p>
            <a:pPr marL="285750" indent="-285750">
              <a:buFont typeface="Wingdings" pitchFamily="2" charset="2"/>
              <a:buChar char="Ø"/>
            </a:pPr>
            <a:r>
              <a:rPr lang="en-US" dirty="0" smtClean="0"/>
              <a:t>Varsa </a:t>
            </a:r>
            <a:r>
              <a:rPr lang="en-US" dirty="0"/>
              <a:t>besleme talimatı</a:t>
            </a:r>
            <a:endParaRPr lang="tr-TR" dirty="0"/>
          </a:p>
          <a:p>
            <a:r>
              <a:rPr lang="en-US" dirty="0"/>
              <a:t>Hayvan göndericinin talimatına göre beslenir. IATA Canlı Hayvan Düzenlemeleri’ne göre gönderici (Shipper’s) aşağıdaki işlemleri </a:t>
            </a:r>
            <a:r>
              <a:rPr lang="en-US" dirty="0" smtClean="0"/>
              <a:t>yapar:</a:t>
            </a:r>
            <a:endParaRPr lang="tr-TR" dirty="0" smtClean="0"/>
          </a:p>
          <a:p>
            <a:pPr marL="285750" indent="-285750">
              <a:buFont typeface="Wingdings" pitchFamily="2" charset="2"/>
              <a:buChar char="Ø"/>
            </a:pPr>
            <a:r>
              <a:rPr lang="en-US" dirty="0" smtClean="0"/>
              <a:t>Canlı </a:t>
            </a:r>
            <a:r>
              <a:rPr lang="en-US" dirty="0"/>
              <a:t>Hayvan Sertifikası (Shipper’s Certification For Live Animals) </a:t>
            </a:r>
            <a:r>
              <a:rPr lang="en-US" dirty="0" smtClean="0"/>
              <a:t>düzenler,</a:t>
            </a:r>
            <a:endParaRPr lang="tr-TR" dirty="0" smtClean="0"/>
          </a:p>
          <a:p>
            <a:pPr marL="285750" indent="-285750">
              <a:buFont typeface="Wingdings" pitchFamily="2" charset="2"/>
              <a:buChar char="Ø"/>
            </a:pPr>
            <a:r>
              <a:rPr lang="en-US" dirty="0" smtClean="0"/>
              <a:t>İhracat </a:t>
            </a:r>
            <a:r>
              <a:rPr lang="en-US" dirty="0"/>
              <a:t>/ İthalat (Cites Import / Export) izin belgesini </a:t>
            </a:r>
            <a:r>
              <a:rPr lang="en-US" dirty="0" smtClean="0"/>
              <a:t>ve</a:t>
            </a:r>
            <a:endParaRPr lang="tr-TR" dirty="0" smtClean="0"/>
          </a:p>
          <a:p>
            <a:pPr marL="285750" indent="-285750">
              <a:buFont typeface="Wingdings" pitchFamily="2" charset="2"/>
              <a:buChar char="Ø"/>
            </a:pPr>
            <a:r>
              <a:rPr lang="en-US" dirty="0" smtClean="0"/>
              <a:t>Sağlık </a:t>
            </a:r>
            <a:r>
              <a:rPr lang="en-US" dirty="0"/>
              <a:t>Sertifikası (Health Certificate) temin eder.</a:t>
            </a:r>
            <a:endParaRPr lang="tr-TR" dirty="0"/>
          </a:p>
          <a:p>
            <a:r>
              <a:rPr lang="en-US" dirty="0"/>
              <a:t>Sevk edilecek canlı hayvanın “Charge Collect-CC (alıcının navlunu ödemesi)” kabul edilip edilmediği kontrol edilir. Ücrete esas teşkil edecek ağırlığın belirlenmesinde, hayvanın kendi ağırlığı, kafesi, varsa yiyeceği, oyuncağı ve battaniyesi vb. göz önüne alınır</a:t>
            </a:r>
            <a:endParaRPr lang="tr-TR" dirty="0"/>
          </a:p>
        </p:txBody>
      </p:sp>
    </p:spTree>
    <p:extLst>
      <p:ext uri="{BB962C8B-B14F-4D97-AF65-F5344CB8AC3E}">
        <p14:creationId xmlns:p14="http://schemas.microsoft.com/office/powerpoint/2010/main" val="213864217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1000"/>
            <a:ext cx="9324528" cy="6955750"/>
          </a:xfrm>
          <a:prstGeom prst="rect">
            <a:avLst/>
          </a:prstGeom>
        </p:spPr>
        <p:txBody>
          <a:bodyPr wrap="square">
            <a:spAutoFit/>
          </a:bodyPr>
          <a:lstStyle/>
          <a:p>
            <a:pPr lvl="3"/>
            <a:r>
              <a:rPr lang="en-US" sz="2800" b="1" dirty="0"/>
              <a:t>Bozulabilir Bitki ve Gıda Maddeleri</a:t>
            </a:r>
            <a:endParaRPr lang="tr-TR" sz="2800" b="1" dirty="0"/>
          </a:p>
          <a:p>
            <a:r>
              <a:rPr lang="en-US" sz="2000" dirty="0"/>
              <a:t>Bozulabilir kargoların taşınmasında şu konulara dikkat edilmesi </a:t>
            </a:r>
            <a:r>
              <a:rPr lang="en-US" sz="2000" dirty="0" smtClean="0"/>
              <a:t>gerekir:</a:t>
            </a:r>
            <a:endParaRPr lang="tr-TR" sz="2000" dirty="0" smtClean="0"/>
          </a:p>
          <a:p>
            <a:pPr marL="285750" indent="-285750">
              <a:buFont typeface="Wingdings" pitchFamily="2" charset="2"/>
              <a:buChar char="Ø"/>
            </a:pPr>
            <a:r>
              <a:rPr lang="en-US" sz="2000" dirty="0" smtClean="0"/>
              <a:t>Bozulabilir </a:t>
            </a:r>
            <a:r>
              <a:rPr lang="en-US" sz="2000" dirty="0"/>
              <a:t>bitki ve gıda maddeleri, yükseklik, ısı ve basınç gibi değişiklikler veya gecikme sonucunda bozulabilecek ve çürüyebilecek kargolardır. “Çok Önemli Kargo” (Very Important Cargo - VIC) olarak işlem </a:t>
            </a:r>
            <a:r>
              <a:rPr lang="en-US" sz="2000" dirty="0" smtClean="0"/>
              <a:t>görürler.</a:t>
            </a:r>
            <a:endParaRPr lang="tr-TR" sz="2000" dirty="0" smtClean="0"/>
          </a:p>
          <a:p>
            <a:pPr marL="285750" indent="-285750">
              <a:buFont typeface="Wingdings" pitchFamily="2" charset="2"/>
              <a:buChar char="Ø"/>
            </a:pPr>
            <a:r>
              <a:rPr lang="en-US" sz="2000" dirty="0" smtClean="0"/>
              <a:t>Kargonun </a:t>
            </a:r>
            <a:r>
              <a:rPr lang="en-US" sz="2000" dirty="0"/>
              <a:t>gideceği ülkede bu tür kargo için herhangi bir kısıtlama olup olmadığı kontrol </a:t>
            </a:r>
            <a:r>
              <a:rPr lang="en-US" sz="2000" dirty="0" smtClean="0"/>
              <a:t>edilmelidir.</a:t>
            </a:r>
            <a:endParaRPr lang="tr-TR" sz="2000" dirty="0" smtClean="0"/>
          </a:p>
          <a:p>
            <a:pPr marL="285750" indent="-285750">
              <a:buFont typeface="Wingdings" pitchFamily="2" charset="2"/>
              <a:buChar char="Ø"/>
            </a:pPr>
            <a:r>
              <a:rPr lang="en-US" sz="2000" dirty="0" smtClean="0"/>
              <a:t>Havayolu </a:t>
            </a:r>
            <a:r>
              <a:rPr lang="en-US" sz="2000" dirty="0"/>
              <a:t>taşıyıcısının bu tür kargo için herhangi bir kısıtlamasının bulunup bulunmadığı </a:t>
            </a:r>
            <a:r>
              <a:rPr lang="en-US" sz="2000" dirty="0" smtClean="0"/>
              <a:t>incelenmelidir.</a:t>
            </a:r>
            <a:endParaRPr lang="tr-TR" sz="2000" dirty="0" smtClean="0"/>
          </a:p>
          <a:p>
            <a:pPr marL="285750" indent="-285750">
              <a:buFont typeface="Wingdings" pitchFamily="2" charset="2"/>
              <a:buChar char="Ø"/>
            </a:pPr>
            <a:r>
              <a:rPr lang="en-US" sz="2000" dirty="0" smtClean="0"/>
              <a:t>Kargo </a:t>
            </a:r>
            <a:r>
              <a:rPr lang="en-US" sz="2000" dirty="0"/>
              <a:t>ambalajı çıkıştan varışa kadar bozulmadan gidebilecek sağlamlıkta ve uygunlukta </a:t>
            </a:r>
            <a:r>
              <a:rPr lang="en-US" sz="2000" dirty="0" smtClean="0"/>
              <a:t>olmalıdır.</a:t>
            </a:r>
            <a:endParaRPr lang="tr-TR" sz="2000" dirty="0" smtClean="0"/>
          </a:p>
          <a:p>
            <a:pPr marL="285750" indent="-285750">
              <a:buFont typeface="Wingdings" pitchFamily="2" charset="2"/>
              <a:buChar char="Ø"/>
            </a:pPr>
            <a:r>
              <a:rPr lang="en-US" sz="2000" dirty="0" smtClean="0"/>
              <a:t>Karışık </a:t>
            </a:r>
            <a:r>
              <a:rPr lang="en-US" sz="2000" dirty="0"/>
              <a:t>kargo içerisinde bozulabilir kargo varsa bu tür kargolar kabul </a:t>
            </a:r>
            <a:r>
              <a:rPr lang="en-US" sz="2000" dirty="0" smtClean="0"/>
              <a:t>edilmemelidir.</a:t>
            </a:r>
            <a:endParaRPr lang="tr-TR" sz="2000" dirty="0" smtClean="0"/>
          </a:p>
          <a:p>
            <a:pPr marL="285750" indent="-285750">
              <a:buFont typeface="Wingdings" pitchFamily="2" charset="2"/>
              <a:buChar char="Ø"/>
            </a:pPr>
            <a:r>
              <a:rPr lang="en-US" sz="2000" dirty="0" smtClean="0"/>
              <a:t>Navlun </a:t>
            </a:r>
            <a:r>
              <a:rPr lang="en-US" sz="2000" dirty="0"/>
              <a:t>bedeli peşin ödenmelidir</a:t>
            </a:r>
            <a:r>
              <a:rPr lang="en-US" sz="2000" dirty="0" smtClean="0"/>
              <a:t>.</a:t>
            </a:r>
            <a:endParaRPr lang="tr-TR" sz="2000" dirty="0" smtClean="0"/>
          </a:p>
          <a:p>
            <a:r>
              <a:rPr lang="en-US" sz="2000" dirty="0"/>
              <a:t>Bütün bu değerlendirmelerin sonucunda bozulabilir bitki ve gıda maddelerini şu  şekilde sınıflandırabiliriz:</a:t>
            </a:r>
            <a:endParaRPr lang="tr-TR" sz="2000" dirty="0"/>
          </a:p>
          <a:p>
            <a:pPr marL="285750" lvl="0" indent="-285750">
              <a:buFont typeface="Wingdings" pitchFamily="2" charset="2"/>
              <a:buChar char="Ø"/>
            </a:pPr>
            <a:r>
              <a:rPr lang="en-US" sz="2000" dirty="0"/>
              <a:t>Çiçek</a:t>
            </a:r>
            <a:endParaRPr lang="tr-TR" sz="2000" dirty="0"/>
          </a:p>
          <a:p>
            <a:pPr marL="285750" lvl="0" indent="-285750">
              <a:buFont typeface="Wingdings" pitchFamily="2" charset="2"/>
              <a:buChar char="Ø"/>
            </a:pPr>
            <a:r>
              <a:rPr lang="en-US" sz="2000" dirty="0"/>
              <a:t>Meyve ve sebze</a:t>
            </a:r>
            <a:endParaRPr lang="tr-TR" sz="2000" dirty="0"/>
          </a:p>
          <a:p>
            <a:pPr marL="285750" lvl="0" indent="-285750">
              <a:buFont typeface="Wingdings" pitchFamily="2" charset="2"/>
              <a:buChar char="Ø"/>
            </a:pPr>
            <a:r>
              <a:rPr lang="en-US" sz="2000" dirty="0"/>
              <a:t>Yumurta</a:t>
            </a:r>
            <a:endParaRPr lang="tr-TR" sz="2000" dirty="0"/>
          </a:p>
          <a:p>
            <a:pPr marL="285750" lvl="0" indent="-285750">
              <a:buFont typeface="Wingdings" pitchFamily="2" charset="2"/>
              <a:buChar char="Ø"/>
            </a:pPr>
            <a:r>
              <a:rPr lang="en-US" sz="2000" dirty="0"/>
              <a:t>Yenilebilen maddeler</a:t>
            </a:r>
            <a:endParaRPr lang="tr-TR" sz="2000" dirty="0"/>
          </a:p>
          <a:p>
            <a:pPr marL="285750" lvl="0" indent="-285750">
              <a:buFont typeface="Wingdings" pitchFamily="2" charset="2"/>
              <a:buChar char="Ø"/>
            </a:pPr>
            <a:r>
              <a:rPr lang="en-US" sz="2000" dirty="0"/>
              <a:t>Taze balık, donmuş balık</a:t>
            </a:r>
            <a:endParaRPr lang="tr-TR" sz="2000" dirty="0"/>
          </a:p>
          <a:p>
            <a:pPr marL="285750" lvl="0" indent="-285750">
              <a:buFont typeface="Wingdings" pitchFamily="2" charset="2"/>
              <a:buChar char="Ø"/>
            </a:pPr>
            <a:r>
              <a:rPr lang="en-US" sz="2000" dirty="0"/>
              <a:t>Etler</a:t>
            </a:r>
            <a:endParaRPr lang="tr-TR" sz="2000" dirty="0"/>
          </a:p>
          <a:p>
            <a:pPr marL="285750" indent="-285750">
              <a:buFont typeface="Wingdings" pitchFamily="2" charset="2"/>
              <a:buChar char="Ø"/>
            </a:pPr>
            <a:endParaRPr lang="tr-TR" dirty="0"/>
          </a:p>
        </p:txBody>
      </p:sp>
    </p:spTree>
    <p:extLst>
      <p:ext uri="{BB962C8B-B14F-4D97-AF65-F5344CB8AC3E}">
        <p14:creationId xmlns:p14="http://schemas.microsoft.com/office/powerpoint/2010/main" val="183849058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0088"/>
            <a:ext cx="9144000" cy="5909310"/>
          </a:xfrm>
          <a:prstGeom prst="rect">
            <a:avLst/>
          </a:prstGeom>
        </p:spPr>
        <p:txBody>
          <a:bodyPr wrap="square">
            <a:spAutoFit/>
          </a:bodyPr>
          <a:lstStyle/>
          <a:p>
            <a:r>
              <a:rPr lang="en-US" dirty="0"/>
              <a:t>Hava yolu sektörüne getirilen bu kontrollerin, bir ölçüde sektörün işleyiş yapısına zarar verdiği düşünülmektedir. Hükümetler hâlen ikili anlaşmalarla hava yolu işletmeleri arasındaki uçuş sıklığını ve kapasiteyi kontrol etmektedirler. Bunun sonucunda ise hava yolu işletmelerinin istedikleri hatta serbestçe operasyon düzenlemeleri mümkün olamamaktadır. Ancak diğer sektör işletmeleri fazla bir engelle karşılaşmadan rahatlıkla istedikleri yerde mal ve hizmet üretebilmektedir.</a:t>
            </a:r>
            <a:endParaRPr lang="tr-TR" dirty="0"/>
          </a:p>
          <a:p>
            <a:r>
              <a:rPr lang="en-US" dirty="0"/>
              <a:t> </a:t>
            </a:r>
            <a:endParaRPr lang="tr-TR" dirty="0"/>
          </a:p>
          <a:p>
            <a:r>
              <a:rPr lang="en-US" dirty="0"/>
              <a:t>Hükümetler, artan rekabet ortamında daha etkin ve verimli çalışabilmeleri için hava yolu taşıyıcılarının özelleştirilmesini desteklemektedir. ABD’de havacılığın etkin ve verimli bir şekilde gelişmesinin temel nedeni, hükümetin 1978 yılındaki serbestleştirme hareketine dayanmaktadır.</a:t>
            </a:r>
            <a:endParaRPr lang="tr-TR" dirty="0"/>
          </a:p>
          <a:p>
            <a:r>
              <a:rPr lang="en-US" dirty="0"/>
              <a:t> </a:t>
            </a:r>
            <a:endParaRPr lang="tr-TR" dirty="0"/>
          </a:p>
          <a:p>
            <a:r>
              <a:rPr lang="en-US" dirty="0"/>
              <a:t>Ekonomik kriz hava yolu endüstrisinin küreselleşme sürecini hızlandırarak hava yolu şirketleri arasında iş birliğine yol açmıştır. Bu iş birliği anlaşmalarının bir kısmı, Asya hava yolu taşıyıcılarına kısa dönemde; kaynakların paylaşımı, trafik paylaşımı, uçak kullanım etkinliğini artırma ve pazar durumlarını güçlendirme yolu ile sermaye girişi sağlayarak yardımcı olmuştur.</a:t>
            </a:r>
            <a:endParaRPr lang="tr-TR" dirty="0"/>
          </a:p>
          <a:p>
            <a:r>
              <a:rPr lang="en-US" dirty="0"/>
              <a:t> </a:t>
            </a:r>
            <a:endParaRPr lang="tr-TR" dirty="0"/>
          </a:p>
          <a:p>
            <a:r>
              <a:rPr lang="en-US" dirty="0"/>
              <a:t>Küreselleşme ile birlikte tüm işletmelerin iş yapma alanı artmıştır. Küreselleşme son yıllarda tüm dünyayı etkileyen oldukça önemli bir kavramdır. Küreselleşmenin sonuçları ülkeler arası ilişkileri, politikaları, iletişimi, sektörleri, insanları ve doğal olarak işletmeleri doğrudan etkilemektedir. Bu nedenle hava yolu sektörü ve hava yolu işletmeleri de bu durumdan etkilenmektedir.</a:t>
            </a:r>
            <a:endParaRPr lang="tr-TR" dirty="0"/>
          </a:p>
          <a:p>
            <a:r>
              <a:rPr lang="en-US" dirty="0"/>
              <a:t> </a:t>
            </a:r>
            <a:endParaRPr lang="tr-TR" dirty="0"/>
          </a:p>
        </p:txBody>
      </p:sp>
    </p:spTree>
    <p:extLst>
      <p:ext uri="{BB962C8B-B14F-4D97-AF65-F5344CB8AC3E}">
        <p14:creationId xmlns:p14="http://schemas.microsoft.com/office/powerpoint/2010/main" val="306633415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332656"/>
            <a:ext cx="9144000" cy="6093976"/>
          </a:xfrm>
          <a:prstGeom prst="rect">
            <a:avLst/>
          </a:prstGeom>
        </p:spPr>
        <p:txBody>
          <a:bodyPr wrap="square">
            <a:spAutoFit/>
          </a:bodyPr>
          <a:lstStyle/>
          <a:p>
            <a:pPr lvl="3"/>
            <a:r>
              <a:rPr lang="en-US" sz="3200" b="1" dirty="0"/>
              <a:t>Islak Kargolar</a:t>
            </a:r>
            <a:endParaRPr lang="tr-TR" sz="3200" b="1" dirty="0"/>
          </a:p>
          <a:p>
            <a:r>
              <a:rPr lang="en-US" sz="2000" dirty="0"/>
              <a:t>Sıvı ihtiva eden veya IATA Tehlikeli Maddeler Düzenlemeleri kapsamına girmeyen ancak tabiatı itibarıyla sıvı üretebilen kargolardır. Islak kargoların sevkiyatında uyulması gereken önemli hususlar şunlardır:</a:t>
            </a:r>
            <a:endParaRPr lang="tr-TR" sz="2000" dirty="0"/>
          </a:p>
          <a:p>
            <a:pPr marL="285750" indent="-285750">
              <a:buFont typeface="Wingdings" pitchFamily="2" charset="2"/>
              <a:buChar char="Ø"/>
            </a:pPr>
            <a:r>
              <a:rPr lang="en-US" sz="2000" dirty="0" smtClean="0"/>
              <a:t>En </a:t>
            </a:r>
            <a:r>
              <a:rPr lang="en-US" sz="2000" dirty="0"/>
              <a:t>fazla istif adetine göre üst üste </a:t>
            </a:r>
            <a:r>
              <a:rPr lang="en-US" sz="2000" dirty="0" smtClean="0"/>
              <a:t>istiflenmelidir</a:t>
            </a:r>
            <a:r>
              <a:rPr lang="tr-TR" sz="2000" dirty="0" smtClean="0"/>
              <a:t>.</a:t>
            </a:r>
          </a:p>
          <a:p>
            <a:pPr marL="285750" indent="-285750">
              <a:buFont typeface="Wingdings" pitchFamily="2" charset="2"/>
              <a:buChar char="Ø"/>
            </a:pPr>
            <a:r>
              <a:rPr lang="en-US" sz="2000" dirty="0" smtClean="0"/>
              <a:t>Kargonun </a:t>
            </a:r>
            <a:r>
              <a:rPr lang="en-US" sz="2000" dirty="0"/>
              <a:t>gideceği ülkede bu kargo için herhangi bir kısıtlama olup olmadığı kontrol </a:t>
            </a:r>
            <a:r>
              <a:rPr lang="en-US" sz="2000" dirty="0" smtClean="0"/>
              <a:t>edilmelidir.</a:t>
            </a:r>
            <a:endParaRPr lang="tr-TR" sz="2000" dirty="0" smtClean="0"/>
          </a:p>
          <a:p>
            <a:pPr marL="285750" indent="-285750">
              <a:buFont typeface="Wingdings" pitchFamily="2" charset="2"/>
              <a:buChar char="Ø"/>
            </a:pPr>
            <a:r>
              <a:rPr lang="en-US" sz="2000" dirty="0" smtClean="0"/>
              <a:t>Taşıyıcının </a:t>
            </a:r>
            <a:r>
              <a:rPr lang="en-US" sz="2000" dirty="0"/>
              <a:t>bu kargo için herhangi bir kısıtlamasının olup olmadığı kontrol </a:t>
            </a:r>
            <a:r>
              <a:rPr lang="en-US" sz="2000" dirty="0" smtClean="0"/>
              <a:t>edilmelidir.</a:t>
            </a:r>
            <a:endParaRPr lang="tr-TR" sz="2000" dirty="0" smtClean="0"/>
          </a:p>
          <a:p>
            <a:pPr marL="285750" indent="-285750">
              <a:buFont typeface="Wingdings" pitchFamily="2" charset="2"/>
              <a:buChar char="Ø"/>
            </a:pPr>
            <a:r>
              <a:rPr lang="en-US" sz="2000" dirty="0" smtClean="0"/>
              <a:t>Kargo </a:t>
            </a:r>
            <a:r>
              <a:rPr lang="en-US" sz="2000" dirty="0"/>
              <a:t>içerisindeki maddelerin akmasını önleyecek nitelikte, IATA Tehlikeli Maddeler Düzenlemeleri’ne uygun </a:t>
            </a:r>
            <a:r>
              <a:rPr lang="en-US" sz="2000" dirty="0" smtClean="0"/>
              <a:t>olmalıdır.</a:t>
            </a:r>
            <a:endParaRPr lang="tr-TR" sz="2000" dirty="0" smtClean="0"/>
          </a:p>
          <a:p>
            <a:pPr marL="285750" indent="-285750">
              <a:buFont typeface="Wingdings" pitchFamily="2" charset="2"/>
              <a:buChar char="Ø"/>
            </a:pPr>
            <a:r>
              <a:rPr lang="en-US" sz="2000" dirty="0" smtClean="0"/>
              <a:t>Konulduğu </a:t>
            </a:r>
            <a:r>
              <a:rPr lang="en-US" sz="2000" dirty="0"/>
              <a:t>kaplar ‘su sızdırmaz konteyner’ </a:t>
            </a:r>
            <a:r>
              <a:rPr lang="en-US" sz="2000" dirty="0" smtClean="0"/>
              <a:t>olmalıdır.</a:t>
            </a:r>
            <a:endParaRPr lang="tr-TR" sz="2000" dirty="0" smtClean="0"/>
          </a:p>
          <a:p>
            <a:pPr marL="285750" indent="-285750">
              <a:buFont typeface="Wingdings" pitchFamily="2" charset="2"/>
              <a:buChar char="Ø"/>
            </a:pPr>
            <a:r>
              <a:rPr lang="en-US" sz="2000" dirty="0" smtClean="0"/>
              <a:t>Karışık </a:t>
            </a:r>
            <a:r>
              <a:rPr lang="en-US" sz="2000" dirty="0"/>
              <a:t>yükler içerisinde ‘ıslak kargo’ sınıfına giren yük varsa kabul </a:t>
            </a:r>
            <a:r>
              <a:rPr lang="en-US" sz="2000" dirty="0" smtClean="0"/>
              <a:t>edilmemelidir.</a:t>
            </a:r>
            <a:endParaRPr lang="tr-TR" sz="2000" dirty="0" smtClean="0"/>
          </a:p>
          <a:p>
            <a:pPr marL="285750" indent="-285750">
              <a:buFont typeface="Wingdings" pitchFamily="2" charset="2"/>
              <a:buChar char="Ø"/>
            </a:pPr>
            <a:r>
              <a:rPr lang="en-US" sz="2000" dirty="0" smtClean="0"/>
              <a:t>Kargo </a:t>
            </a:r>
            <a:r>
              <a:rPr lang="en-US" sz="2000" dirty="0"/>
              <a:t>üzerine ‘This Way Up’ işareti konulmalıdır</a:t>
            </a:r>
            <a:r>
              <a:rPr lang="en-US" sz="2000" dirty="0" smtClean="0"/>
              <a:t>.</a:t>
            </a:r>
            <a:endParaRPr lang="tr-TR" sz="2000" dirty="0" smtClean="0"/>
          </a:p>
          <a:p>
            <a:endParaRPr lang="tr-TR" sz="2000" dirty="0" smtClean="0"/>
          </a:p>
          <a:p>
            <a:r>
              <a:rPr lang="en-US" sz="2000" dirty="0" smtClean="0"/>
              <a:t>Su </a:t>
            </a:r>
            <a:r>
              <a:rPr lang="en-US" sz="2000" dirty="0"/>
              <a:t>geçirmez kaplara konulmuş sıvılar, buz küpleri, paketlenmiş balıklar, kabuklu su ürünleri, ham deri ve canlı hayvanlar, taze et, dondurulmuş tüm besinler, ıslatılmış taze çiçek ve sebzeler, yumuşak meyveler ile gerisinde ıslaklık ve nem bırakan bütün maddeler ıslak kargo grubuna girerler.</a:t>
            </a:r>
            <a:endParaRPr lang="tr-TR" sz="2000" dirty="0"/>
          </a:p>
          <a:p>
            <a:pPr marL="285750" indent="-285750">
              <a:buFont typeface="Wingdings" pitchFamily="2" charset="2"/>
              <a:buChar char="Ø"/>
            </a:pPr>
            <a:endParaRPr lang="tr-TR" dirty="0"/>
          </a:p>
        </p:txBody>
      </p:sp>
    </p:spTree>
    <p:extLst>
      <p:ext uri="{BB962C8B-B14F-4D97-AF65-F5344CB8AC3E}">
        <p14:creationId xmlns:p14="http://schemas.microsoft.com/office/powerpoint/2010/main" val="173828417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144000" cy="6340197"/>
          </a:xfrm>
          <a:prstGeom prst="rect">
            <a:avLst/>
          </a:prstGeom>
        </p:spPr>
        <p:txBody>
          <a:bodyPr wrap="square">
            <a:spAutoFit/>
          </a:bodyPr>
          <a:lstStyle/>
          <a:p>
            <a:pPr lvl="3"/>
            <a:r>
              <a:rPr lang="en-US" sz="2800" b="1" dirty="0"/>
              <a:t>Ağır Kargolar</a:t>
            </a:r>
            <a:endParaRPr lang="tr-TR" sz="2800" b="1" dirty="0"/>
          </a:p>
          <a:p>
            <a:r>
              <a:rPr lang="en-US" sz="2000" dirty="0"/>
              <a:t>Ağır kargoların taşınması ile ilgili özellikler </a:t>
            </a:r>
            <a:r>
              <a:rPr lang="en-US" sz="2000" dirty="0" smtClean="0"/>
              <a:t>şunlardır:</a:t>
            </a:r>
            <a:endParaRPr lang="tr-TR" sz="2000" dirty="0" smtClean="0"/>
          </a:p>
          <a:p>
            <a:pPr marL="285750" indent="-285750">
              <a:buFont typeface="Wingdings" pitchFamily="2" charset="2"/>
              <a:buChar char="Ø"/>
            </a:pPr>
            <a:r>
              <a:rPr lang="en-US" sz="2000" dirty="0" smtClean="0"/>
              <a:t>Kargonun </a:t>
            </a:r>
            <a:r>
              <a:rPr lang="en-US" sz="2000" dirty="0"/>
              <a:t>gideceği ülkede bu kargo için herhangi bir kısıtlama olup olmadığı kontrol </a:t>
            </a:r>
            <a:r>
              <a:rPr lang="en-US" sz="2000" dirty="0" smtClean="0"/>
              <a:t>edilmelidir.</a:t>
            </a:r>
            <a:endParaRPr lang="tr-TR" sz="2000" dirty="0" smtClean="0"/>
          </a:p>
          <a:p>
            <a:pPr marL="285750" indent="-285750">
              <a:buFont typeface="Wingdings" pitchFamily="2" charset="2"/>
              <a:buChar char="Ø"/>
            </a:pPr>
            <a:r>
              <a:rPr lang="en-US" sz="2000" dirty="0" smtClean="0"/>
              <a:t>Kargo </a:t>
            </a:r>
            <a:r>
              <a:rPr lang="en-US" sz="2000" dirty="0"/>
              <a:t>için bir kısıtlama olup olmadığı </a:t>
            </a:r>
            <a:r>
              <a:rPr lang="en-US" sz="2000" dirty="0" smtClean="0"/>
              <a:t>incelenmelidir.</a:t>
            </a:r>
            <a:endParaRPr lang="tr-TR" sz="2000" dirty="0" smtClean="0"/>
          </a:p>
          <a:p>
            <a:pPr marL="285750" indent="-285750">
              <a:buFont typeface="Wingdings" pitchFamily="2" charset="2"/>
              <a:buChar char="Ø"/>
            </a:pPr>
            <a:r>
              <a:rPr lang="en-US" sz="2000" dirty="0" smtClean="0"/>
              <a:t>Transfer </a:t>
            </a:r>
            <a:r>
              <a:rPr lang="en-US" sz="2000" dirty="0"/>
              <a:t>ve varış noktalarında yükleme boşaltma araç ve gereçlerinin varlığı ile kapasiteleri IATA Kuralları kitabından kontrol </a:t>
            </a:r>
            <a:r>
              <a:rPr lang="en-US" sz="2000" dirty="0" smtClean="0"/>
              <a:t>edilmelidir.</a:t>
            </a:r>
            <a:endParaRPr lang="tr-TR" sz="2000" dirty="0" smtClean="0"/>
          </a:p>
          <a:p>
            <a:pPr marL="285750" indent="-285750">
              <a:buFont typeface="Wingdings" pitchFamily="2" charset="2"/>
              <a:buChar char="Ø"/>
            </a:pPr>
            <a:r>
              <a:rPr lang="en-US" sz="2000" dirty="0" smtClean="0"/>
              <a:t>Kargonun </a:t>
            </a:r>
            <a:r>
              <a:rPr lang="en-US" sz="2000" dirty="0"/>
              <a:t>navlun bedeli peşin </a:t>
            </a:r>
            <a:r>
              <a:rPr lang="en-US" sz="2000" dirty="0" smtClean="0"/>
              <a:t>ödenmelidir.</a:t>
            </a:r>
            <a:endParaRPr lang="tr-TR" sz="2000" dirty="0" smtClean="0"/>
          </a:p>
          <a:p>
            <a:pPr marL="285750" indent="-285750">
              <a:buFont typeface="Wingdings" pitchFamily="2" charset="2"/>
              <a:buChar char="Ø"/>
            </a:pPr>
            <a:r>
              <a:rPr lang="en-US" sz="2000" dirty="0" smtClean="0"/>
              <a:t>300 </a:t>
            </a:r>
            <a:r>
              <a:rPr lang="en-US" sz="2000" dirty="0"/>
              <a:t>kilogramı geçen kargolar konteynere </a:t>
            </a:r>
            <a:r>
              <a:rPr lang="en-US" sz="2000" dirty="0" smtClean="0"/>
              <a:t>konulmamalıdır.</a:t>
            </a:r>
            <a:endParaRPr lang="tr-TR" sz="2000" dirty="0" smtClean="0"/>
          </a:p>
          <a:p>
            <a:pPr marL="285750" indent="-285750">
              <a:buFont typeface="Wingdings" pitchFamily="2" charset="2"/>
              <a:buChar char="Ø"/>
            </a:pPr>
            <a:r>
              <a:rPr lang="en-US" sz="2000" dirty="0" smtClean="0"/>
              <a:t>Dökme </a:t>
            </a:r>
            <a:r>
              <a:rPr lang="en-US" sz="2000" dirty="0"/>
              <a:t>(Bulk) kargoların, yükleme, uçak kapı ölçüleri pozisyonu ve ağırlığı mutlaka belirtilmelidir</a:t>
            </a:r>
            <a:r>
              <a:rPr lang="en-US" sz="2000" dirty="0" smtClean="0"/>
              <a:t>.</a:t>
            </a:r>
            <a:endParaRPr lang="tr-TR" sz="2000" dirty="0" smtClean="0"/>
          </a:p>
          <a:p>
            <a:r>
              <a:rPr lang="en-US" sz="2000" dirty="0"/>
              <a:t>Parça başı ağırlığı 150 kilogramı aşan kargolar, havayolu taşımacılığında ‘Ağır Kargo’ olarak adlandırılmakta ve buna göre işlem yapılmaktadır.</a:t>
            </a:r>
            <a:endParaRPr lang="tr-TR" sz="2000" dirty="0"/>
          </a:p>
          <a:p>
            <a:r>
              <a:rPr lang="en-US" sz="2000" dirty="0"/>
              <a:t>Ağır </a:t>
            </a:r>
            <a:r>
              <a:rPr lang="en-US" sz="2000" dirty="0" smtClean="0"/>
              <a:t>kargolar;</a:t>
            </a:r>
            <a:endParaRPr lang="tr-TR" sz="2000" dirty="0"/>
          </a:p>
          <a:p>
            <a:pPr marL="285750" indent="-285750">
              <a:buFont typeface="Wingdings" pitchFamily="2" charset="2"/>
              <a:buChar char="Ø"/>
            </a:pPr>
            <a:r>
              <a:rPr lang="en-US" sz="2000" dirty="0" smtClean="0"/>
              <a:t>Açıkta </a:t>
            </a:r>
            <a:r>
              <a:rPr lang="en-US" sz="2000" dirty="0"/>
              <a:t>gönderilen makine </a:t>
            </a:r>
            <a:r>
              <a:rPr lang="en-US" sz="2000" dirty="0" smtClean="0"/>
              <a:t>aksamı,</a:t>
            </a:r>
            <a:endParaRPr lang="tr-TR" sz="2000" dirty="0" smtClean="0"/>
          </a:p>
          <a:p>
            <a:pPr marL="285750" indent="-285750">
              <a:buFont typeface="Wingdings" pitchFamily="2" charset="2"/>
              <a:buChar char="Ø"/>
            </a:pPr>
            <a:r>
              <a:rPr lang="en-US" sz="2000" dirty="0" smtClean="0"/>
              <a:t>Otomobil,</a:t>
            </a:r>
            <a:endParaRPr lang="tr-TR" sz="2000" dirty="0" smtClean="0"/>
          </a:p>
          <a:p>
            <a:pPr marL="285750" indent="-285750">
              <a:buFont typeface="Wingdings" pitchFamily="2" charset="2"/>
              <a:buChar char="Ø"/>
            </a:pPr>
            <a:r>
              <a:rPr lang="en-US" sz="2000" dirty="0" smtClean="0"/>
              <a:t>Uçak motoru,</a:t>
            </a:r>
            <a:endParaRPr lang="tr-TR" sz="2000" dirty="0" smtClean="0"/>
          </a:p>
          <a:p>
            <a:pPr marL="285750" indent="-285750">
              <a:buFont typeface="Wingdings" pitchFamily="2" charset="2"/>
              <a:buChar char="Ø"/>
            </a:pPr>
            <a:r>
              <a:rPr lang="en-US" sz="2000" dirty="0" smtClean="0"/>
              <a:t>Borular,</a:t>
            </a:r>
            <a:endParaRPr lang="tr-TR" sz="2000" dirty="0" smtClean="0"/>
          </a:p>
          <a:p>
            <a:pPr marL="285750" indent="-285750">
              <a:buFont typeface="Wingdings" pitchFamily="2" charset="2"/>
              <a:buChar char="Ø"/>
            </a:pPr>
            <a:r>
              <a:rPr lang="en-US" sz="2000" dirty="0" smtClean="0"/>
              <a:t>Kablo </a:t>
            </a:r>
            <a:r>
              <a:rPr lang="en-US" sz="2000" dirty="0"/>
              <a:t>makaraları, bu gruba giren kargolardır.</a:t>
            </a:r>
            <a:endParaRPr lang="tr-TR" sz="2000" dirty="0"/>
          </a:p>
          <a:p>
            <a:pPr marL="285750" indent="-285750">
              <a:buFont typeface="Wingdings" pitchFamily="2" charset="2"/>
              <a:buChar char="Ø"/>
            </a:pPr>
            <a:endParaRPr lang="tr-TR" dirty="0"/>
          </a:p>
        </p:txBody>
      </p:sp>
    </p:spTree>
    <p:extLst>
      <p:ext uri="{BB962C8B-B14F-4D97-AF65-F5344CB8AC3E}">
        <p14:creationId xmlns:p14="http://schemas.microsoft.com/office/powerpoint/2010/main" val="332356559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144000" cy="6370975"/>
          </a:xfrm>
          <a:prstGeom prst="rect">
            <a:avLst/>
          </a:prstGeom>
        </p:spPr>
        <p:txBody>
          <a:bodyPr wrap="square">
            <a:spAutoFit/>
          </a:bodyPr>
          <a:lstStyle/>
          <a:p>
            <a:pPr lvl="3"/>
            <a:r>
              <a:rPr lang="en-US" sz="2800" b="1" dirty="0"/>
              <a:t>Kıymetli Kargolar</a:t>
            </a:r>
            <a:endParaRPr lang="tr-TR" sz="2800" b="1" dirty="0"/>
          </a:p>
          <a:p>
            <a:r>
              <a:rPr lang="en-US" sz="2000" dirty="0"/>
              <a:t>Kıymetli kargonun sevkiyatında dikkat edilecek konular </a:t>
            </a:r>
            <a:r>
              <a:rPr lang="en-US" sz="2000" dirty="0" smtClean="0"/>
              <a:t>şunlardır:</a:t>
            </a:r>
            <a:endParaRPr lang="tr-TR" sz="2000" dirty="0" smtClean="0"/>
          </a:p>
          <a:p>
            <a:pPr marL="285750" indent="-285750">
              <a:buFont typeface="Wingdings" pitchFamily="2" charset="2"/>
              <a:buChar char="Ø"/>
            </a:pPr>
            <a:r>
              <a:rPr lang="en-US" sz="2000" dirty="0" smtClean="0"/>
              <a:t>Kargonun </a:t>
            </a:r>
            <a:r>
              <a:rPr lang="en-US" sz="2000" dirty="0"/>
              <a:t>gideceği ülkede bu tür kargo için herhangi bir kısıtlama olup olmadığı kontrol </a:t>
            </a:r>
            <a:r>
              <a:rPr lang="en-US" sz="2000" dirty="0" smtClean="0"/>
              <a:t>edilmelidir.</a:t>
            </a:r>
            <a:endParaRPr lang="tr-TR" sz="2000" dirty="0" smtClean="0"/>
          </a:p>
          <a:p>
            <a:pPr marL="285750" indent="-285750">
              <a:buFont typeface="Wingdings" pitchFamily="2" charset="2"/>
              <a:buChar char="Ø"/>
            </a:pPr>
            <a:r>
              <a:rPr lang="en-US" sz="2000" dirty="0" smtClean="0"/>
              <a:t>Taşıyıcının </a:t>
            </a:r>
            <a:r>
              <a:rPr lang="en-US" sz="2000" dirty="0"/>
              <a:t>bu cins kargonun taşınmasında bir kısıtlamasının olup olmadığı </a:t>
            </a:r>
            <a:r>
              <a:rPr lang="en-US" sz="2000" dirty="0" smtClean="0"/>
              <a:t>belirlenmelidir.</a:t>
            </a:r>
            <a:endParaRPr lang="tr-TR" sz="2000" dirty="0"/>
          </a:p>
          <a:p>
            <a:pPr marL="285750" indent="-285750">
              <a:buFont typeface="Wingdings" pitchFamily="2" charset="2"/>
              <a:buChar char="Ø"/>
            </a:pPr>
            <a:r>
              <a:rPr lang="en-US" sz="2000" dirty="0" smtClean="0"/>
              <a:t>Karışık </a:t>
            </a:r>
            <a:r>
              <a:rPr lang="en-US" sz="2000" dirty="0"/>
              <a:t>kargo içerisinde kıymetli kargo varsa kabul edilmemelidir. Bu tip kargolar konsolide edilmez tek başına AWB </a:t>
            </a:r>
            <a:r>
              <a:rPr lang="en-US" sz="2000" dirty="0" smtClean="0"/>
              <a:t>düzenlenir.</a:t>
            </a:r>
            <a:endParaRPr lang="tr-TR" sz="2000" dirty="0" smtClean="0"/>
          </a:p>
          <a:p>
            <a:pPr marL="285750" indent="-285750">
              <a:buFont typeface="Wingdings" pitchFamily="2" charset="2"/>
              <a:buChar char="Ø"/>
            </a:pPr>
            <a:r>
              <a:rPr lang="en-US" sz="2000" dirty="0" smtClean="0"/>
              <a:t>Kargonun </a:t>
            </a:r>
            <a:r>
              <a:rPr lang="en-US" sz="2000" dirty="0"/>
              <a:t>üzerinde kargonun kıymetli olduğuna dair herhangi bir işaret ve etiket olmamalıdır. Normal kargo etiketleri </a:t>
            </a:r>
            <a:r>
              <a:rPr lang="en-US" sz="2000" dirty="0" smtClean="0"/>
              <a:t>yapıştırılmalıdır.</a:t>
            </a:r>
            <a:endParaRPr lang="tr-TR" sz="2000" dirty="0"/>
          </a:p>
          <a:p>
            <a:pPr marL="285750" indent="-285750">
              <a:buFont typeface="Wingdings" pitchFamily="2" charset="2"/>
              <a:buChar char="Ø"/>
            </a:pPr>
            <a:r>
              <a:rPr lang="en-US" sz="2000" dirty="0" smtClean="0"/>
              <a:t>Konşimento </a:t>
            </a:r>
            <a:r>
              <a:rPr lang="en-US" sz="2000" dirty="0"/>
              <a:t>üzerindeki ‘Handling Information’ bölümüne kargonun ambalaj türü, ebatları, rengi ve her bir parçanın ağırlık bilgisi </a:t>
            </a:r>
            <a:r>
              <a:rPr lang="en-US" sz="2000" dirty="0" smtClean="0"/>
              <a:t>yazılmalıdır.</a:t>
            </a:r>
            <a:endParaRPr lang="tr-TR" sz="2000" dirty="0" smtClean="0"/>
          </a:p>
          <a:p>
            <a:pPr marL="285750" indent="-285750">
              <a:buFont typeface="Wingdings" pitchFamily="2" charset="2"/>
              <a:buChar char="Ø"/>
            </a:pPr>
            <a:r>
              <a:rPr lang="en-US" sz="2000" dirty="0" smtClean="0"/>
              <a:t>Kargonun </a:t>
            </a:r>
            <a:r>
              <a:rPr lang="en-US" sz="2000" dirty="0"/>
              <a:t>her parçası üzerine alıcı, gönderici bilgileri, varış yeri, parça toplamı  ve ağırlığı, transfer ise transfer istasyonu açıkça </a:t>
            </a:r>
            <a:r>
              <a:rPr lang="en-US" sz="2000" dirty="0" smtClean="0"/>
              <a:t>belirtilmelidir.</a:t>
            </a:r>
            <a:endParaRPr lang="tr-TR" sz="2000" dirty="0" smtClean="0"/>
          </a:p>
          <a:p>
            <a:pPr marL="285750" indent="-285750">
              <a:buFont typeface="Wingdings" pitchFamily="2" charset="2"/>
              <a:buChar char="Ø"/>
            </a:pPr>
            <a:r>
              <a:rPr lang="en-US" sz="2000" dirty="0" smtClean="0"/>
              <a:t>Sevkiyatlarda </a:t>
            </a:r>
            <a:r>
              <a:rPr lang="en-US" sz="2000" dirty="0"/>
              <a:t>işlemleri öncelikli olarak </a:t>
            </a:r>
            <a:r>
              <a:rPr lang="en-US" sz="2000" dirty="0" smtClean="0"/>
              <a:t>yapılmalıdır.</a:t>
            </a:r>
            <a:endParaRPr lang="tr-TR" sz="2000" dirty="0" smtClean="0"/>
          </a:p>
          <a:p>
            <a:pPr marL="285750" indent="-285750">
              <a:buFont typeface="Wingdings" pitchFamily="2" charset="2"/>
              <a:buChar char="Ø"/>
            </a:pPr>
            <a:r>
              <a:rPr lang="en-US" sz="2000" dirty="0" smtClean="0"/>
              <a:t>Kıymetli </a:t>
            </a:r>
            <a:r>
              <a:rPr lang="en-US" sz="2000" dirty="0"/>
              <a:t>kargolarda kullanılan ambalajda meydana gelebilecek herhangi bir hasar, anında fark edilecek cinsten </a:t>
            </a:r>
            <a:r>
              <a:rPr lang="en-US" sz="2000" dirty="0" smtClean="0"/>
              <a:t>olmalıdır.</a:t>
            </a:r>
            <a:endParaRPr lang="tr-TR" sz="2000" dirty="0" smtClean="0"/>
          </a:p>
          <a:p>
            <a:pPr marL="285750" indent="-285750">
              <a:buFont typeface="Wingdings" pitchFamily="2" charset="2"/>
              <a:buChar char="Ø"/>
            </a:pPr>
            <a:r>
              <a:rPr lang="en-US" sz="2000" dirty="0" smtClean="0"/>
              <a:t>Bir </a:t>
            </a:r>
            <a:r>
              <a:rPr lang="en-US" sz="2000" dirty="0"/>
              <a:t>kilogramının değeri 1000 USD ve üzerinde olan kargolar ile ismen tanımları yapılmış altın, elmas, platin, yasal para ve hisse senetleri gibi kıymetler ile talimat mektubu ekindeki diplomatik postalar ‘kıymetli kargo’ olarak değerlendirilir</a:t>
            </a:r>
            <a:r>
              <a:rPr lang="en-US" sz="2000" dirty="0" smtClean="0"/>
              <a:t>.</a:t>
            </a:r>
            <a:endParaRPr lang="tr-TR" sz="2000" dirty="0"/>
          </a:p>
        </p:txBody>
      </p:sp>
    </p:spTree>
    <p:extLst>
      <p:ext uri="{BB962C8B-B14F-4D97-AF65-F5344CB8AC3E}">
        <p14:creationId xmlns:p14="http://schemas.microsoft.com/office/powerpoint/2010/main" val="264799525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208" y="188640"/>
            <a:ext cx="9144000" cy="6524863"/>
          </a:xfrm>
          <a:prstGeom prst="rect">
            <a:avLst/>
          </a:prstGeom>
        </p:spPr>
        <p:txBody>
          <a:bodyPr wrap="square">
            <a:spAutoFit/>
          </a:bodyPr>
          <a:lstStyle/>
          <a:p>
            <a:pPr lvl="3"/>
            <a:r>
              <a:rPr lang="en-US" sz="3600" b="1" dirty="0"/>
              <a:t>Diplomatik Kargolar</a:t>
            </a:r>
            <a:endParaRPr lang="tr-TR" sz="3600" b="1" dirty="0"/>
          </a:p>
          <a:p>
            <a:r>
              <a:rPr lang="en-US" sz="2800" dirty="0"/>
              <a:t>Diplomatik kargoların sevkiyatında önemli hususlar </a:t>
            </a:r>
            <a:r>
              <a:rPr lang="en-US" sz="2800" dirty="0" smtClean="0"/>
              <a:t>şunlardır:</a:t>
            </a:r>
            <a:endParaRPr lang="tr-TR" sz="2800" dirty="0"/>
          </a:p>
          <a:p>
            <a:pPr marL="285750" indent="-285750">
              <a:buFont typeface="Wingdings" pitchFamily="2" charset="2"/>
              <a:buChar char="Ø"/>
            </a:pPr>
            <a:r>
              <a:rPr lang="en-US" sz="2800" dirty="0" smtClean="0"/>
              <a:t>Kargoların </a:t>
            </a:r>
            <a:r>
              <a:rPr lang="en-US" sz="2800" dirty="0"/>
              <a:t>üzerindeki mühür kontrol edilmelidir</a:t>
            </a:r>
            <a:r>
              <a:rPr lang="en-US" sz="2800" dirty="0" smtClean="0"/>
              <a:t>.</a:t>
            </a:r>
            <a:r>
              <a:rPr lang="en-US" sz="2800" dirty="0"/>
              <a:t> </a:t>
            </a:r>
            <a:r>
              <a:rPr lang="en-US" sz="2800" dirty="0" smtClean="0"/>
              <a:t>Dış </a:t>
            </a:r>
            <a:r>
              <a:rPr lang="en-US" sz="2800" dirty="0"/>
              <a:t>görünüşleri yönünden kargolar kontrol edilmeli, hasar durumunda kabul </a:t>
            </a:r>
            <a:r>
              <a:rPr lang="en-US" sz="2800" dirty="0" smtClean="0"/>
              <a:t>edilmemelidir.</a:t>
            </a:r>
            <a:endParaRPr lang="tr-TR" sz="2800" dirty="0" smtClean="0"/>
          </a:p>
          <a:p>
            <a:pPr marL="285750" indent="-285750">
              <a:buFont typeface="Wingdings" pitchFamily="2" charset="2"/>
              <a:buChar char="Ø"/>
            </a:pPr>
            <a:r>
              <a:rPr lang="en-US" sz="2800" dirty="0" smtClean="0"/>
              <a:t>Karışık </a:t>
            </a:r>
            <a:r>
              <a:rPr lang="en-US" sz="2800" dirty="0"/>
              <a:t>kargo içerisinde diplomatik kargo varsa kabul </a:t>
            </a:r>
            <a:r>
              <a:rPr lang="en-US" sz="2800" dirty="0" smtClean="0"/>
              <a:t>edilmemelidir.</a:t>
            </a:r>
            <a:endParaRPr lang="tr-TR" sz="2800" dirty="0" smtClean="0"/>
          </a:p>
          <a:p>
            <a:pPr marL="285750" indent="-285750">
              <a:buFont typeface="Wingdings" pitchFamily="2" charset="2"/>
              <a:buChar char="Ø"/>
            </a:pPr>
            <a:r>
              <a:rPr lang="en-US" sz="2800" dirty="0" smtClean="0"/>
              <a:t>Gönderiler </a:t>
            </a:r>
            <a:r>
              <a:rPr lang="en-US" sz="2800" dirty="0"/>
              <a:t>tartılmalı, beyan edilenle aynı olup olmadığı kontrol </a:t>
            </a:r>
            <a:r>
              <a:rPr lang="en-US" sz="2800" dirty="0" smtClean="0"/>
              <a:t>edilmelidir.</a:t>
            </a:r>
            <a:endParaRPr lang="tr-TR" sz="2800" dirty="0" smtClean="0"/>
          </a:p>
          <a:p>
            <a:pPr marL="285750" indent="-285750">
              <a:buFont typeface="Wingdings" pitchFamily="2" charset="2"/>
              <a:buChar char="Ø"/>
            </a:pPr>
            <a:r>
              <a:rPr lang="en-US" sz="2800" dirty="0" smtClean="0"/>
              <a:t>Konşimento</a:t>
            </a:r>
            <a:r>
              <a:rPr lang="en-US" sz="2800" dirty="0"/>
              <a:t>	üzerinde	‘Mal   Cinsi’   hanesine	kargonun	diplomatik   olduğu </a:t>
            </a:r>
            <a:r>
              <a:rPr lang="en-US" sz="2800" dirty="0" smtClean="0"/>
              <a:t>belirtilmelidir.</a:t>
            </a:r>
            <a:endParaRPr lang="tr-TR" sz="2800" dirty="0" smtClean="0"/>
          </a:p>
          <a:p>
            <a:pPr marL="285750" indent="-285750">
              <a:buFont typeface="Wingdings" pitchFamily="2" charset="2"/>
              <a:buChar char="Ø"/>
            </a:pPr>
            <a:r>
              <a:rPr lang="en-US" sz="2800" dirty="0" smtClean="0"/>
              <a:t>Hükümetler </a:t>
            </a:r>
            <a:r>
              <a:rPr lang="en-US" sz="2800" dirty="0"/>
              <a:t>veya onların yabancı ülkedeki temsilcileri arasında taşınan kargolar ‘diplomatik kargo’ olarak adlandırılmaktadır.</a:t>
            </a:r>
            <a:endParaRPr lang="tr-TR" sz="2800" dirty="0"/>
          </a:p>
          <a:p>
            <a:pPr marL="285750" indent="-285750">
              <a:buFont typeface="Wingdings" pitchFamily="2" charset="2"/>
              <a:buChar char="Ø"/>
            </a:pPr>
            <a:endParaRPr lang="tr-TR" dirty="0"/>
          </a:p>
        </p:txBody>
      </p:sp>
    </p:spTree>
    <p:extLst>
      <p:ext uri="{BB962C8B-B14F-4D97-AF65-F5344CB8AC3E}">
        <p14:creationId xmlns:p14="http://schemas.microsoft.com/office/powerpoint/2010/main" val="148058634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368" y="476672"/>
            <a:ext cx="9073008" cy="6586418"/>
          </a:xfrm>
          <a:prstGeom prst="rect">
            <a:avLst/>
          </a:prstGeom>
        </p:spPr>
        <p:txBody>
          <a:bodyPr wrap="square">
            <a:spAutoFit/>
          </a:bodyPr>
          <a:lstStyle/>
          <a:p>
            <a:pPr lvl="3"/>
            <a:r>
              <a:rPr lang="en-US" sz="2800" b="1" dirty="0"/>
              <a:t>Diğer Özel Kargolar</a:t>
            </a:r>
            <a:endParaRPr lang="tr-TR" sz="2800" b="1" dirty="0"/>
          </a:p>
          <a:p>
            <a:r>
              <a:rPr lang="en-US" sz="2400" b="1" dirty="0"/>
              <a:t>Kaybolma Tehlikesi Yüksek </a:t>
            </a:r>
            <a:r>
              <a:rPr lang="en-US" sz="2400" b="1" dirty="0" smtClean="0"/>
              <a:t>Kargolar</a:t>
            </a:r>
            <a:endParaRPr lang="tr-TR" sz="2400" b="1" dirty="0" smtClean="0"/>
          </a:p>
          <a:p>
            <a:r>
              <a:rPr lang="en-US" sz="2000" dirty="0"/>
              <a:t>Hırsızlık ve çalınma tehlikesi yüksek olan kargolardır. Kol saatleri, bozuk madeni paralar, hayati öneme sahip ilaçlar, tabanca ve tüfekler sayılabilir. Bu tür kargoların ambalajları kontrol edilmeli, hasar tespit edilirse kabul edilmemelidir. Üzerine herhangi bir etiket ve işaret konulmamalıdır. Karışık kargo içerisine kabul edilebilirler.</a:t>
            </a:r>
            <a:endParaRPr lang="tr-TR" sz="2000" dirty="0"/>
          </a:p>
          <a:p>
            <a:r>
              <a:rPr lang="en-US" sz="2000" dirty="0"/>
              <a:t>‘Diğer Özel Kargolar’ olarak adlandırılabilecek kargolar, kaybolma riski yüksek olan kargolar, cenaze taşınması, kırılabilir kargolar, basım malzemesi ile canlı organlardır</a:t>
            </a:r>
            <a:r>
              <a:rPr lang="en-US" dirty="0"/>
              <a:t>.</a:t>
            </a:r>
            <a:endParaRPr lang="tr-TR" dirty="0"/>
          </a:p>
          <a:p>
            <a:r>
              <a:rPr lang="en-US" sz="2400" b="1" dirty="0" smtClean="0"/>
              <a:t>Cenaze </a:t>
            </a:r>
            <a:r>
              <a:rPr lang="en-US" sz="2400" b="1" dirty="0"/>
              <a:t>Taşınması</a:t>
            </a:r>
            <a:endParaRPr lang="tr-TR" sz="2400" b="1" dirty="0"/>
          </a:p>
          <a:p>
            <a:r>
              <a:rPr lang="en-US" sz="2400" dirty="0"/>
              <a:t>Cenaze, lehimlenmiş metal, çinko veya kurşun tabut; ya da sağlam bir tahta kutu içerisine konulur ve üzeri çuval veya kanvas ile örtülür. Sandık veya kutu üzerine yukarıya (This Way Up) etiketi yapıştırılır. 150 kg. veya üstündeki cenazeler için “itinalı olunuz” (Attention Secure) etiketi yapıştırılır. Cenaze ilaçlanmış ise ilaçlandığına dair belge ile konsolosluk tasdiğini gösteren belge alınır.</a:t>
            </a:r>
            <a:endParaRPr lang="tr-TR" sz="2400" dirty="0"/>
          </a:p>
          <a:p>
            <a:pPr lvl="0"/>
            <a:endParaRPr lang="tr-TR" b="1" dirty="0" smtClean="0"/>
          </a:p>
        </p:txBody>
      </p:sp>
    </p:spTree>
    <p:extLst>
      <p:ext uri="{BB962C8B-B14F-4D97-AF65-F5344CB8AC3E}">
        <p14:creationId xmlns:p14="http://schemas.microsoft.com/office/powerpoint/2010/main" val="203970277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97346"/>
            <a:ext cx="9144000" cy="6771084"/>
          </a:xfrm>
          <a:prstGeom prst="rect">
            <a:avLst/>
          </a:prstGeom>
        </p:spPr>
        <p:txBody>
          <a:bodyPr wrap="square">
            <a:spAutoFit/>
          </a:bodyPr>
          <a:lstStyle/>
          <a:p>
            <a:pPr lvl="0"/>
            <a:r>
              <a:rPr lang="en-US" b="1" dirty="0"/>
              <a:t>KARGO TAŞIMA ÜNİTELERİ</a:t>
            </a:r>
            <a:endParaRPr lang="tr-TR" b="1" dirty="0"/>
          </a:p>
          <a:p>
            <a:r>
              <a:rPr lang="tr-TR" sz="2400" dirty="0" smtClean="0"/>
              <a:t>     </a:t>
            </a:r>
            <a:r>
              <a:rPr lang="en-US" sz="2000" dirty="0" smtClean="0"/>
              <a:t>Havayolu </a:t>
            </a:r>
            <a:r>
              <a:rPr lang="en-US" sz="2000" dirty="0"/>
              <a:t>kargo taşıma üniteleri, parça yüklerin derlenip toparlanması ve uygun koşullarda taşınmasında, yani standart ve güvenli hizmetin verilmesinde kolaylaştırıcı rol üstlenmektedir. Esasen kargo taşıma sistemlerinin amacı kargoyu birimlere ayırmak ve bu işlemi tamamladıktan sonra, bir noktadan diğer bir varış noktasına konteyner benzeri birimlerle götürmektir.</a:t>
            </a:r>
            <a:endParaRPr lang="tr-TR" sz="2000" dirty="0"/>
          </a:p>
          <a:p>
            <a:r>
              <a:rPr lang="tr-TR" sz="2000" dirty="0" smtClean="0"/>
              <a:t>   </a:t>
            </a:r>
          </a:p>
          <a:p>
            <a:r>
              <a:rPr lang="tr-TR" sz="2000" dirty="0" smtClean="0"/>
              <a:t>  </a:t>
            </a:r>
            <a:r>
              <a:rPr lang="en-US" sz="2000" dirty="0" smtClean="0"/>
              <a:t>Uçakların </a:t>
            </a:r>
            <a:r>
              <a:rPr lang="en-US" sz="2000" dirty="0"/>
              <a:t>yükleme kapasiteleri, uçak tiplerine ve uçağın kargo kapısının boyutlarına göre değişir. Hava kargoları genellikle havayolu konteynerlerinde ve paletlerinde nakledilir. Bunlar, yükleme-boşaltma sırasında, havalimanında malın transferlerini çabuklaştırır ve kolaylaştırırlar. Kargo maliyetleri hesaplanırken genellikle yükün ağırlığı ile birlikte hacim olarak kapladığı yer de dikkate alınır. Hafif olan bir kargonun ambalajı büyükse maliyeti yüksek olacaktır</a:t>
            </a:r>
            <a:r>
              <a:rPr lang="en-US" sz="2000" dirty="0" smtClean="0"/>
              <a:t>.</a:t>
            </a:r>
            <a:endParaRPr lang="tr-TR" sz="2000" dirty="0" smtClean="0"/>
          </a:p>
          <a:p>
            <a:r>
              <a:rPr lang="tr-TR" sz="2000" dirty="0" smtClean="0"/>
              <a:t>     </a:t>
            </a:r>
          </a:p>
          <a:p>
            <a:r>
              <a:rPr lang="tr-TR" sz="2000" dirty="0" smtClean="0"/>
              <a:t> </a:t>
            </a:r>
            <a:r>
              <a:rPr lang="en-US" sz="2000" dirty="0" smtClean="0"/>
              <a:t>Havayolu </a:t>
            </a:r>
            <a:r>
              <a:rPr lang="en-US" sz="2000" dirty="0"/>
              <a:t>kargo taşımacılığında uçakların taşıyabilecekleri yüklerin ağırlıkları ile ilgili sınırlamalar bulunmaktadır. Bu bakımdan kargo, ağırlık açısından mümkün olan en küçük miktara bölünerek taşınmalıdır.</a:t>
            </a:r>
            <a:endParaRPr lang="tr-TR" sz="2000" dirty="0"/>
          </a:p>
          <a:p>
            <a:endParaRPr lang="tr-TR" sz="2400" dirty="0"/>
          </a:p>
          <a:p>
            <a:r>
              <a:rPr lang="en-US" sz="2400" dirty="0"/>
              <a:t/>
            </a:r>
            <a:br>
              <a:rPr lang="en-US" sz="2400" dirty="0"/>
            </a:br>
            <a:endParaRPr lang="tr-TR" sz="2400" dirty="0"/>
          </a:p>
        </p:txBody>
      </p:sp>
    </p:spTree>
    <p:extLst>
      <p:ext uri="{BB962C8B-B14F-4D97-AF65-F5344CB8AC3E}">
        <p14:creationId xmlns:p14="http://schemas.microsoft.com/office/powerpoint/2010/main" val="89364405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4695"/>
            <a:ext cx="9252520" cy="6853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47838" y="241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3398118"/>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92" y="0"/>
            <a:ext cx="9159592" cy="6124754"/>
          </a:xfrm>
          <a:prstGeom prst="rect">
            <a:avLst/>
          </a:prstGeom>
        </p:spPr>
        <p:txBody>
          <a:bodyPr wrap="square">
            <a:spAutoFit/>
          </a:bodyPr>
          <a:lstStyle/>
          <a:p>
            <a:pPr lvl="1"/>
            <a:endParaRPr lang="tr-TR" sz="2800" b="1" dirty="0" smtClean="0"/>
          </a:p>
          <a:p>
            <a:pPr lvl="1"/>
            <a:r>
              <a:rPr lang="en-US" sz="2800" b="1" dirty="0" smtClean="0"/>
              <a:t>Havayolu </a:t>
            </a:r>
            <a:r>
              <a:rPr lang="en-US" sz="2800" b="1" dirty="0"/>
              <a:t>Kargo Taşımacılığında Kullanılan Paletler</a:t>
            </a:r>
            <a:endParaRPr lang="tr-TR" sz="2800" b="1" dirty="0"/>
          </a:p>
          <a:p>
            <a:r>
              <a:rPr lang="en-US" sz="2800" dirty="0"/>
              <a:t>En çok kullanılan standart ölçülü beş temel palet aşağıdaki gibidir. Bu ölçüler: 1334 x 3175 mm. (60,4 x 125 inç)</a:t>
            </a:r>
            <a:endParaRPr lang="tr-TR" sz="2800" dirty="0"/>
          </a:p>
          <a:p>
            <a:r>
              <a:rPr lang="en-US" sz="2800" dirty="0"/>
              <a:t>2235 x 2743 mm. (88 x 108 inç) Canlı hayvan ve tehlikeli madde taşımacılığında kullanılan standart bir palettir.</a:t>
            </a:r>
            <a:endParaRPr lang="tr-TR" sz="2800" dirty="0"/>
          </a:p>
          <a:p>
            <a:r>
              <a:rPr lang="en-US" sz="2800" dirty="0"/>
              <a:t>2235 x 3175 mm. (88 x 125 inç)</a:t>
            </a:r>
            <a:endParaRPr lang="tr-TR" sz="2800" dirty="0"/>
          </a:p>
          <a:p>
            <a:r>
              <a:rPr lang="en-US" sz="2800" dirty="0"/>
              <a:t>2438 x 3175 mm. (96 x 125 inç)</a:t>
            </a:r>
            <a:endParaRPr lang="tr-TR" sz="2800" dirty="0"/>
          </a:p>
          <a:p>
            <a:r>
              <a:rPr lang="en-US" sz="2800" dirty="0"/>
              <a:t>2438 x 6057 mm. (96 x 238,5 inç)</a:t>
            </a:r>
            <a:endParaRPr lang="tr-TR" sz="2800" dirty="0"/>
          </a:p>
          <a:p>
            <a:r>
              <a:rPr lang="en-US" sz="2800" dirty="0"/>
              <a:t>Bu ölçülerdeki paletler genellikle 1 inç kalınlığındadır ve kenarlarında “seat track”  (yük oturtma yerleri) ler vardır. Bazen bunlar yerine paletlerin kenarlarında ağ birleştirme noktaları bulunmaktadır. Paletler aynı zamanda diğer bazı ünitelerin alt kısımlarını oluştururlar.</a:t>
            </a:r>
            <a:endParaRPr lang="tr-TR" sz="2800" dirty="0"/>
          </a:p>
        </p:txBody>
      </p:sp>
    </p:spTree>
    <p:extLst>
      <p:ext uri="{BB962C8B-B14F-4D97-AF65-F5344CB8AC3E}">
        <p14:creationId xmlns:p14="http://schemas.microsoft.com/office/powerpoint/2010/main" val="166942505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688" y="620688"/>
            <a:ext cx="8937416" cy="5755422"/>
          </a:xfrm>
          <a:prstGeom prst="rect">
            <a:avLst/>
          </a:prstGeom>
        </p:spPr>
        <p:txBody>
          <a:bodyPr wrap="square">
            <a:spAutoFit/>
          </a:bodyPr>
          <a:lstStyle/>
          <a:p>
            <a:pPr lvl="1"/>
            <a:r>
              <a:rPr lang="tr-TR" sz="3200" b="1" dirty="0" smtClean="0"/>
              <a:t> </a:t>
            </a:r>
            <a:r>
              <a:rPr lang="en-US" sz="3200" b="1" dirty="0" smtClean="0"/>
              <a:t>Kargo Taşımacılığında Kullanılan Konteynerler</a:t>
            </a:r>
            <a:endParaRPr lang="tr-TR" sz="3200" b="1" dirty="0" smtClean="0"/>
          </a:p>
          <a:p>
            <a:pPr lvl="1"/>
            <a:r>
              <a:rPr lang="en-US" sz="3200" b="1" dirty="0" smtClean="0"/>
              <a:t>Konteyner Kullanımının Getirdiği Avantajlar</a:t>
            </a:r>
            <a:endParaRPr lang="tr-TR" sz="3200" b="1" dirty="0" smtClean="0"/>
          </a:p>
          <a:p>
            <a:r>
              <a:rPr lang="en-US" sz="2000" dirty="0" smtClean="0"/>
              <a:t>ØKonteynerin kendisinin de bir ambalaj malzemesi olması açısından, özellikle bazı ürünlerin ambalaj masraflarında büyük tasarruf sağlar.</a:t>
            </a:r>
            <a:endParaRPr lang="tr-TR" sz="2000" dirty="0" smtClean="0"/>
          </a:p>
          <a:p>
            <a:pPr lvl="0"/>
            <a:r>
              <a:rPr lang="en-US" sz="2000" dirty="0" smtClean="0"/>
              <a:t>Yükleme ve boşaltma zamanını kısaltır,</a:t>
            </a:r>
            <a:endParaRPr lang="tr-TR" sz="2000" dirty="0" smtClean="0"/>
          </a:p>
          <a:p>
            <a:pPr lvl="0"/>
            <a:r>
              <a:rPr lang="en-US" sz="2000" dirty="0" smtClean="0"/>
              <a:t>Emtianın taşınmasında çabukluk sağlar,</a:t>
            </a:r>
            <a:endParaRPr lang="tr-TR" sz="2000" dirty="0" smtClean="0"/>
          </a:p>
          <a:p>
            <a:pPr lvl="0"/>
            <a:r>
              <a:rPr lang="en-US" sz="2000" dirty="0" smtClean="0"/>
              <a:t>Konteynerler düzenli bir şekilde istiflenebildiği ve açıkta depolandığı için, depolamadan tasarruf sağlar,</a:t>
            </a:r>
            <a:endParaRPr lang="tr-TR" sz="2000" dirty="0" smtClean="0"/>
          </a:p>
          <a:p>
            <a:pPr lvl="0"/>
            <a:r>
              <a:rPr lang="en-US" sz="2000" dirty="0" smtClean="0"/>
              <a:t>Yükleme, aktarma, boşaltma hasarlarını ve hırsızlık olaylarını azaltır,</a:t>
            </a:r>
            <a:endParaRPr lang="tr-TR" sz="2000" dirty="0" smtClean="0"/>
          </a:p>
          <a:p>
            <a:pPr lvl="0"/>
            <a:r>
              <a:rPr lang="en-US" sz="2000" dirty="0" smtClean="0"/>
              <a:t>İyi bir koruyucu olması nedeniyle, sigortadan tasarruf sağlar,</a:t>
            </a:r>
            <a:endParaRPr lang="tr-TR" sz="2000" dirty="0" smtClean="0"/>
          </a:p>
          <a:p>
            <a:pPr lvl="0"/>
            <a:r>
              <a:rPr lang="en-US" sz="2000" dirty="0" smtClean="0"/>
              <a:t>Emtianın yangın ve su hasarlarından daha az etkilenmesini sağlar,</a:t>
            </a:r>
            <a:endParaRPr lang="tr-TR" sz="2000" dirty="0" smtClean="0"/>
          </a:p>
          <a:p>
            <a:pPr lvl="0"/>
            <a:r>
              <a:rPr lang="en-US" sz="2000" dirty="0" smtClean="0"/>
              <a:t>Kolaylıkla stok yapılabilen mallar daha hafif bir paketleme malzemesiyle paketleneceği ve daha az bir ağırlığa sahip olacağı için taşıma maliyetleri malın ambalajında yapılan bu tasarruf nedeniyle azalır,</a:t>
            </a:r>
            <a:endParaRPr lang="tr-TR" sz="2000" dirty="0"/>
          </a:p>
        </p:txBody>
      </p:sp>
    </p:spTree>
    <p:extLst>
      <p:ext uri="{BB962C8B-B14F-4D97-AF65-F5344CB8AC3E}">
        <p14:creationId xmlns:p14="http://schemas.microsoft.com/office/powerpoint/2010/main" val="53845744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608" y="188640"/>
            <a:ext cx="9144000" cy="6124754"/>
          </a:xfrm>
          <a:prstGeom prst="rect">
            <a:avLst/>
          </a:prstGeom>
        </p:spPr>
        <p:txBody>
          <a:bodyPr wrap="square">
            <a:spAutoFit/>
          </a:bodyPr>
          <a:lstStyle/>
          <a:p>
            <a:pPr lvl="1"/>
            <a:r>
              <a:rPr lang="en-US" sz="3200" b="1" dirty="0"/>
              <a:t>Uçağa Yükleme Şekline Göre Kargolar</a:t>
            </a:r>
            <a:endParaRPr lang="tr-TR" sz="3200" b="1" dirty="0"/>
          </a:p>
          <a:p>
            <a:r>
              <a:rPr lang="en-US" sz="2000" dirty="0"/>
              <a:t>Lojistik firmalar için havayolu kargo taşımacılığındaki önemli problemlerden biri, kargo maliyetinin hesaplanmasıdır. Havayolu taşımacılığında kargo ağırlığının yanı sıra büyüklüğünün de göz önüne alınması gerekmektedir. Hava taşıma araçları olan uçaklarda hacim çok önemlidir. Bu nedenle kargo alanlarının en iyi şekilde değerlendirilmesi gerekmektedir. Hafif olan, fakat çok büyük paketlenmiş bir kargo için ağırlığı değil boyutları esas alınarak maliyet çıkarılmaktadır.</a:t>
            </a:r>
            <a:endParaRPr lang="tr-TR" sz="2000" dirty="0"/>
          </a:p>
          <a:p>
            <a:r>
              <a:rPr lang="en-US" sz="2000" dirty="0"/>
              <a:t>Bu bakımdan havayolu kargo taşımacılığında alan kullanımı çok önemli olup lojistik firmalar işletmelerinin kargo, yük, taşıma üniteleri, palet tipleri ve uçak boyutları konusunda detaylı bilgilere sahip olması gerekmektedir</a:t>
            </a:r>
            <a:r>
              <a:rPr lang="en-US" sz="2000" dirty="0" smtClean="0"/>
              <a:t>.</a:t>
            </a:r>
            <a:endParaRPr lang="tr-TR" sz="2000" dirty="0" smtClean="0"/>
          </a:p>
          <a:p>
            <a:r>
              <a:rPr lang="en-US" sz="2000" dirty="0"/>
              <a:t>Havayolu kargo taşımacılığında gümrük işlemlerinin yerine getirilmesinde kargonun niteliğinin özel önemi bulunmaktadır. Kargolar sevk edilecek yükün niteliğine göre taşıma biçimleri, paketlenmesi, etiketlenmesi vb. değişik mevzuat ve uygulamalara tabidir.</a:t>
            </a:r>
            <a:endParaRPr lang="tr-TR" sz="2000" dirty="0"/>
          </a:p>
          <a:p>
            <a:r>
              <a:rPr lang="en-US" sz="2000" dirty="0"/>
              <a:t>Havayolu taşımacılığında kargolar uçağa yükleniş şekli bakımından iki ana grupta toplanır. </a:t>
            </a:r>
            <a:r>
              <a:rPr lang="en-US" sz="2000" dirty="0" smtClean="0"/>
              <a:t>Bunlar:</a:t>
            </a:r>
            <a:endParaRPr lang="tr-TR" sz="2000" dirty="0" smtClean="0"/>
          </a:p>
          <a:p>
            <a:pPr marL="342900" indent="-342900">
              <a:buFont typeface="Wingdings" pitchFamily="2" charset="2"/>
              <a:buChar char="Ø"/>
            </a:pPr>
            <a:r>
              <a:rPr lang="en-US" sz="2000" dirty="0" smtClean="0"/>
              <a:t>Dökme</a:t>
            </a:r>
            <a:r>
              <a:rPr lang="en-US" sz="2000" dirty="0"/>
              <a:t>, yığma (Bulk) </a:t>
            </a:r>
            <a:r>
              <a:rPr lang="en-US" sz="2000" dirty="0" smtClean="0"/>
              <a:t>kargolar</a:t>
            </a:r>
            <a:endParaRPr lang="tr-TR" sz="2000" dirty="0" smtClean="0"/>
          </a:p>
          <a:p>
            <a:pPr marL="342900" indent="-342900">
              <a:buFont typeface="Wingdings" pitchFamily="2" charset="2"/>
              <a:buChar char="Ø"/>
            </a:pPr>
            <a:r>
              <a:rPr lang="en-US" sz="2000" dirty="0" smtClean="0"/>
              <a:t>ULD </a:t>
            </a:r>
            <a:r>
              <a:rPr lang="en-US" sz="2000" dirty="0"/>
              <a:t>(Igloo, palet veya konteyner haline getirilmiş) kargolardır.</a:t>
            </a:r>
            <a:endParaRPr lang="tr-TR" sz="2000" dirty="0"/>
          </a:p>
          <a:p>
            <a:endParaRPr lang="tr-TR" sz="2000" dirty="0"/>
          </a:p>
        </p:txBody>
      </p:sp>
    </p:spTree>
    <p:extLst>
      <p:ext uri="{BB962C8B-B14F-4D97-AF65-F5344CB8AC3E}">
        <p14:creationId xmlns:p14="http://schemas.microsoft.com/office/powerpoint/2010/main" val="377997936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586418"/>
          </a:xfrm>
          <a:prstGeom prst="rect">
            <a:avLst/>
          </a:prstGeom>
        </p:spPr>
        <p:txBody>
          <a:bodyPr wrap="square">
            <a:spAutoFit/>
          </a:bodyPr>
          <a:lstStyle/>
          <a:p>
            <a:r>
              <a:rPr lang="en-US" sz="2000" dirty="0"/>
              <a:t>İş adamlarının dünyanın diğer bir noktasında yaptıkları bir iş bağlantısını kaçırmamak için çok hızlı hareket etmeleri gerekmektedir. Üretilen mal ve hizmetlerin farklı bölgelere en kısa zamanda ve güvenli bir şekilde ulaştırılması zorunluluğu ortaya çıkmaktadır. Değişen  bu koşullar karşısında hava yolu işletmeleri, müşterilerine küresel bir şekilde hizmet verebilmek için birtakım çalışmasına girmek zorunda kalmışlardır. Diğer yandan hava yolu işletmelerinin kendi aralarında birleşme yapmaları ve diğer ülkelerin hava yolu işletmelerine sahip olmaları da engellenmektedir.</a:t>
            </a:r>
            <a:endParaRPr lang="tr-TR" sz="2000" dirty="0"/>
          </a:p>
          <a:p>
            <a:r>
              <a:rPr lang="en-US" sz="2000" dirty="0" smtClean="0"/>
              <a:t>Müşterilerin </a:t>
            </a:r>
            <a:r>
              <a:rPr lang="en-US" sz="2000" dirty="0"/>
              <a:t>değişen istek ve ihtiyaçlarını karşılamak zorunda olan hava yolu işletmeleri, bu durumu aşmak için birbirleriyle birtakım özel anlaşmalar yapmaktadırlar.</a:t>
            </a:r>
            <a:endParaRPr lang="tr-TR" sz="2000" dirty="0"/>
          </a:p>
          <a:p>
            <a:pPr lvl="1"/>
            <a:r>
              <a:rPr lang="en-US" dirty="0"/>
              <a:t> </a:t>
            </a:r>
            <a:r>
              <a:rPr lang="en-US" sz="3200" b="1" dirty="0"/>
              <a:t>Uluslararası Hava Yolu Kargo Taşımacılığının Yasal Çerçevesi</a:t>
            </a:r>
            <a:endParaRPr lang="tr-TR" sz="3200" b="1" dirty="0"/>
          </a:p>
          <a:p>
            <a:r>
              <a:rPr lang="en-US" sz="2000" dirty="0"/>
              <a:t>Hava yolu kargo taşıması; gönderici (lojistik firma) ile hava yolu kargo taşıması yapan hava yolu şirketi arasında imzalanan belge ‘Hava Yolu Kargo Taşıma Senedi’ veya diğer adıyla ‘Hava Yolu Konşimentosu’ (A Waybill – AWB) çerçevesinde yerine getirilmektedir.</a:t>
            </a:r>
            <a:endParaRPr lang="tr-TR" sz="2000" dirty="0"/>
          </a:p>
          <a:p>
            <a:r>
              <a:rPr lang="en-US" sz="2000" dirty="0"/>
              <a:t> </a:t>
            </a:r>
            <a:endParaRPr lang="tr-TR" sz="2000" dirty="0"/>
          </a:p>
          <a:p>
            <a:r>
              <a:rPr lang="en-US" sz="2000" dirty="0"/>
              <a:t>Hava yolu taşıma senedi (AWB) bir noktadan diğerine bireysel veya kombine taşımalarda da kullanılabilmektedir. Bu sözleşmede adı geçen “söz verilen işin yapılması” cümlesi; gönderici, taşıyıcı ve alıcının haklarını da kapsamaktadır.</a:t>
            </a:r>
            <a:endParaRPr lang="tr-TR" sz="2000" dirty="0"/>
          </a:p>
          <a:p>
            <a:endParaRPr lang="tr-TR" dirty="0"/>
          </a:p>
        </p:txBody>
      </p:sp>
    </p:spTree>
    <p:extLst>
      <p:ext uri="{BB962C8B-B14F-4D97-AF65-F5344CB8AC3E}">
        <p14:creationId xmlns:p14="http://schemas.microsoft.com/office/powerpoint/2010/main" val="95660475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986528"/>
          </a:xfrm>
          <a:prstGeom prst="rect">
            <a:avLst/>
          </a:prstGeom>
        </p:spPr>
        <p:txBody>
          <a:bodyPr wrap="square">
            <a:spAutoFit/>
          </a:bodyPr>
          <a:lstStyle/>
          <a:p>
            <a:pPr lvl="2"/>
            <a:r>
              <a:rPr lang="en-US" sz="3200" b="1" dirty="0"/>
              <a:t>Dökme (Bulk) Kargolar</a:t>
            </a:r>
            <a:endParaRPr lang="tr-TR" sz="3200" b="1" dirty="0"/>
          </a:p>
          <a:p>
            <a:r>
              <a:rPr lang="en-US" sz="2400" dirty="0"/>
              <a:t>Dökme kargolar; ıgloo, palet veya konteynerlere konulmamış parça kargolardır. Kargo uçaklarıyla taşınabilecekleri gibi yolcu uçaklarının kargo bölümlerinde de taşınabilirler.</a:t>
            </a:r>
            <a:endParaRPr lang="tr-TR" sz="2400" dirty="0"/>
          </a:p>
          <a:p>
            <a:r>
              <a:rPr lang="en-US" sz="2400" dirty="0"/>
              <a:t>Lojistik firmalar tarafından kargo kabulünde şu konulara dikkat edilmesi </a:t>
            </a:r>
            <a:r>
              <a:rPr lang="en-US" sz="2400" dirty="0" smtClean="0"/>
              <a:t>gerekir:</a:t>
            </a:r>
            <a:endParaRPr lang="tr-TR" sz="2400" dirty="0"/>
          </a:p>
          <a:p>
            <a:pPr marL="285750" indent="-285750">
              <a:buFont typeface="Wingdings" pitchFamily="2" charset="2"/>
              <a:buChar char="Ø"/>
            </a:pPr>
            <a:r>
              <a:rPr lang="en-US" sz="2400" dirty="0" smtClean="0"/>
              <a:t>Kargonun </a:t>
            </a:r>
            <a:r>
              <a:rPr lang="en-US" sz="2400" dirty="0"/>
              <a:t>dökme yük olarak taşınabilecek özellikte </a:t>
            </a:r>
            <a:r>
              <a:rPr lang="en-US" sz="2400" dirty="0" smtClean="0"/>
              <a:t>olması,</a:t>
            </a:r>
            <a:endParaRPr lang="tr-TR" sz="2400" dirty="0" smtClean="0"/>
          </a:p>
          <a:p>
            <a:pPr marL="285750" indent="-285750">
              <a:buFont typeface="Wingdings" pitchFamily="2" charset="2"/>
              <a:buChar char="Ø"/>
            </a:pPr>
            <a:r>
              <a:rPr lang="en-US" sz="2400" dirty="0" smtClean="0"/>
              <a:t>Havayolu </a:t>
            </a:r>
            <a:r>
              <a:rPr lang="en-US" sz="2400" dirty="0"/>
              <a:t>taşıyıcısı tarafından bu kargonun kabulünde herhangi bir kısıtlamanın </a:t>
            </a:r>
            <a:r>
              <a:rPr lang="en-US" sz="2400" dirty="0" smtClean="0"/>
              <a:t>bulunmaması,</a:t>
            </a:r>
            <a:endParaRPr lang="tr-TR" sz="2400" dirty="0" smtClean="0"/>
          </a:p>
          <a:p>
            <a:pPr marL="285750" indent="-285750">
              <a:buFont typeface="Wingdings" pitchFamily="2" charset="2"/>
              <a:buChar char="Ø"/>
            </a:pPr>
            <a:r>
              <a:rPr lang="en-US" sz="2400" dirty="0" smtClean="0"/>
              <a:t>Standart </a:t>
            </a:r>
            <a:r>
              <a:rPr lang="en-US" sz="2400" dirty="0"/>
              <a:t>boyutta ambalajlarının olmaması nedeniyle uçağın kapısından girebilecek ölçü ve ağırlıkta olması gereklidir.</a:t>
            </a:r>
            <a:endParaRPr lang="tr-TR" sz="2400" dirty="0"/>
          </a:p>
          <a:p>
            <a:pPr lvl="2"/>
            <a:r>
              <a:rPr lang="en-US" sz="3200" b="1" dirty="0"/>
              <a:t>ULD Kargolar</a:t>
            </a:r>
            <a:endParaRPr lang="tr-TR" sz="3200" b="1" dirty="0"/>
          </a:p>
          <a:p>
            <a:r>
              <a:rPr lang="en-US" sz="2000" dirty="0" smtClean="0"/>
              <a:t>Havayoluyla </a:t>
            </a:r>
            <a:r>
              <a:rPr lang="en-US" sz="2000" dirty="0"/>
              <a:t>sevk edilecek kargoların standart tek bir birim (ünite) ıgloo, palet veya konteyner haline getirilmesine “Unit Load Devices - ULD” denilmektedir.</a:t>
            </a:r>
            <a:endParaRPr lang="tr-TR" sz="2000" dirty="0"/>
          </a:p>
          <a:p>
            <a:r>
              <a:rPr lang="en-US" sz="2000" dirty="0"/>
              <a:t>Igloo, palet ve konteyner haline getirilmiş kargolar standartlaştırılmış ve tek bir birim (ünite) şekline dönüştürülmüş kargolardır. Standart ebatlarının bulunması nedeniyle lojistik firmalar tarafından hacim ve uçağın uygunluğunun kontrolü gereklidir. Birim haline getirilmiş kargolar uçağa özel sistemlerle (konveyör) yüklenmektedir.</a:t>
            </a:r>
            <a:endParaRPr lang="tr-TR" sz="2000" dirty="0"/>
          </a:p>
          <a:p>
            <a:endParaRPr lang="tr-TR" sz="2400" dirty="0"/>
          </a:p>
        </p:txBody>
      </p:sp>
    </p:spTree>
    <p:extLst>
      <p:ext uri="{BB962C8B-B14F-4D97-AF65-F5344CB8AC3E}">
        <p14:creationId xmlns:p14="http://schemas.microsoft.com/office/powerpoint/2010/main" val="233366462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472" y="260648"/>
            <a:ext cx="9144000" cy="6740307"/>
          </a:xfrm>
          <a:prstGeom prst="rect">
            <a:avLst/>
          </a:prstGeom>
        </p:spPr>
        <p:txBody>
          <a:bodyPr wrap="square">
            <a:spAutoFit/>
          </a:bodyPr>
          <a:lstStyle/>
          <a:p>
            <a:pPr lvl="1"/>
            <a:r>
              <a:rPr lang="tr-TR" sz="2400" b="1" dirty="0" smtClean="0"/>
              <a:t>       </a:t>
            </a:r>
            <a:r>
              <a:rPr lang="en-US" sz="2400" b="1" dirty="0" smtClean="0"/>
              <a:t>Kargo </a:t>
            </a:r>
            <a:r>
              <a:rPr lang="en-US" sz="2400" b="1" dirty="0"/>
              <a:t>Taşımacılığında Kullanılan </a:t>
            </a:r>
            <a:r>
              <a:rPr lang="en-US" sz="2400" b="1" dirty="0" smtClean="0"/>
              <a:t>Konteynerler</a:t>
            </a:r>
            <a:endParaRPr lang="tr-TR" sz="2400" b="1" dirty="0"/>
          </a:p>
          <a:p>
            <a:pPr lvl="1"/>
            <a:r>
              <a:rPr lang="en-US" sz="2400" b="1" dirty="0" smtClean="0"/>
              <a:t>Konteyner </a:t>
            </a:r>
            <a:r>
              <a:rPr lang="en-US" sz="2400" b="1" dirty="0"/>
              <a:t>Kullanımının Getirdiği Avantajlar</a:t>
            </a:r>
            <a:endParaRPr lang="tr-TR" sz="2400" b="1" dirty="0"/>
          </a:p>
          <a:p>
            <a:r>
              <a:rPr lang="en-US" sz="2400" dirty="0"/>
              <a:t>ØKonteynerin kendisinin de bir ambalaj malzemesi olması açısından, özellikle bazı ürünlerin ambalaj masraflarında büyük tasarruf sağlar.</a:t>
            </a:r>
            <a:endParaRPr lang="tr-TR" sz="2400" dirty="0"/>
          </a:p>
          <a:p>
            <a:pPr lvl="0"/>
            <a:r>
              <a:rPr lang="en-US" sz="2400" dirty="0"/>
              <a:t>Yükleme ve boşaltma zamanını kısaltır,</a:t>
            </a:r>
            <a:endParaRPr lang="tr-TR" sz="2400" dirty="0"/>
          </a:p>
          <a:p>
            <a:pPr lvl="0"/>
            <a:r>
              <a:rPr lang="en-US" sz="2400" dirty="0"/>
              <a:t>Emtianın taşınmasında çabukluk sağlar,</a:t>
            </a:r>
            <a:endParaRPr lang="tr-TR" sz="2400" dirty="0"/>
          </a:p>
          <a:p>
            <a:pPr lvl="0"/>
            <a:r>
              <a:rPr lang="en-US" sz="2400" dirty="0"/>
              <a:t>Konteynerler düzenli bir şekilde istiflenebildiği ve açıkta depolandığı için, depolamadan tasarruf sağlar,</a:t>
            </a:r>
            <a:endParaRPr lang="tr-TR" sz="2400" dirty="0"/>
          </a:p>
          <a:p>
            <a:pPr lvl="0"/>
            <a:r>
              <a:rPr lang="en-US" sz="2400" dirty="0"/>
              <a:t>Yükleme, aktarma, boşaltma hasarlarını ve hırsızlık olaylarını azaltır,</a:t>
            </a:r>
            <a:endParaRPr lang="tr-TR" sz="2400" dirty="0"/>
          </a:p>
          <a:p>
            <a:pPr lvl="0"/>
            <a:r>
              <a:rPr lang="en-US" sz="2400" dirty="0"/>
              <a:t>İyi bir koruyucu olması nedeniyle, sigortadan tasarruf sağlar,</a:t>
            </a:r>
            <a:endParaRPr lang="tr-TR" sz="2400" dirty="0"/>
          </a:p>
          <a:p>
            <a:pPr lvl="0"/>
            <a:r>
              <a:rPr lang="en-US" sz="2400" dirty="0"/>
              <a:t>Emtianın yangın ve su hasarlarından daha az etkilenmesini sağlar,</a:t>
            </a:r>
            <a:endParaRPr lang="tr-TR" sz="2400" dirty="0"/>
          </a:p>
          <a:p>
            <a:pPr lvl="0"/>
            <a:r>
              <a:rPr lang="en-US" sz="2400" dirty="0"/>
              <a:t>Kolaylıkla stok yapılabilen mallar daha hafif bir paketleme malzemesiyle paketleneceği ve daha az bir ağırlığa sahip olacağı için taşıma maliyetleri malın ambalajında yapılan bu tasarruf nedeniyle azalır,</a:t>
            </a:r>
            <a:endParaRPr lang="tr-TR" sz="2400" dirty="0"/>
          </a:p>
        </p:txBody>
      </p:sp>
    </p:spTree>
    <p:extLst>
      <p:ext uri="{BB962C8B-B14F-4D97-AF65-F5344CB8AC3E}">
        <p14:creationId xmlns:p14="http://schemas.microsoft.com/office/powerpoint/2010/main" val="153230140"/>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31182"/>
            <a:ext cx="9144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14325" algn="l" defTabSz="914400" rtl="0" eaLnBrk="1" fontAlgn="base" latinLnBrk="0" hangingPunct="1">
              <a:lnSpc>
                <a:spcPct val="100000"/>
              </a:lnSpc>
              <a:spcBef>
                <a:spcPct val="0"/>
              </a:spcBef>
              <a:spcAft>
                <a:spcPct val="0"/>
              </a:spcAft>
              <a:buClrTx/>
              <a:buSzTx/>
              <a:buFontTx/>
              <a:buNone/>
              <a:tabLst>
                <a:tab pos="12604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Havayolu ile konteyner taşımacılığında pratikte karşılaşılan en büyük sorun, havayolu sözleşmeleri (airway bills) hariç, ilgili aracın ya da konteynerin yükleme kapasitesinin ölçü birimi üzerindeki tahdittir. Yükleme ordinosinda genellikle m³ üzerinden hesaplama yapılmakta ancak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2604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m³ → 330 kg</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1260475"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m³ → 600 kg de olabilmektedir. Böyle bir durumda;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60475" algn="l"/>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İlgili nakliye firmasının konuya yaklaşımı,</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60475" algn="l"/>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Destinasyon, ülkenin ya da güzergâh ülkelerin uyguladığı yol vergileri ve istihap  haddi üzerinden alınan diğer ödemeler belirleyici olmaktadır.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image7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4984"/>
            <a:ext cx="9144000" cy="35506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671638" y="223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2235140"/>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
            <a:ext cx="9144000" cy="3477875"/>
          </a:xfrm>
          <a:prstGeom prst="rect">
            <a:avLst/>
          </a:prstGeom>
        </p:spPr>
        <p:txBody>
          <a:bodyPr wrap="square">
            <a:spAutoFit/>
          </a:bodyPr>
          <a:lstStyle/>
          <a:p>
            <a:pPr lvl="0"/>
            <a:r>
              <a:rPr lang="en-US" sz="2800" b="1" dirty="0"/>
              <a:t>UÇAK ÇEŞİTLERİ</a:t>
            </a:r>
            <a:endParaRPr lang="tr-TR" sz="2800" b="1" dirty="0"/>
          </a:p>
          <a:p>
            <a:pPr lvl="1"/>
            <a:r>
              <a:rPr lang="en-US" sz="2400" b="1" dirty="0"/>
              <a:t>Kargo Uçakları ve Özellikleri</a:t>
            </a:r>
            <a:endParaRPr lang="tr-TR" sz="2400" b="1" dirty="0"/>
          </a:p>
          <a:p>
            <a:r>
              <a:rPr lang="en-US" sz="2800" dirty="0"/>
              <a:t>Dünya ticaretinin gelişimi ve şiddetli rekabet ortamı hedef pazarlara daha hızlı  ulaşmayı zorunlu hale getirmiştir. Bu durum havayolu taşımacılığında kargo sevkiyat oranını yükseltici bir etki yaratmaktadır. Uluslar arası havayolu taşımacılığında kargolar gerek yolcu uçakları ve gerekse kargo uçaklarıyla taşınabilmektedir</a:t>
            </a:r>
            <a:r>
              <a:rPr lang="en-US" sz="2800" dirty="0" smtClean="0"/>
              <a:t>.</a:t>
            </a:r>
            <a:r>
              <a:rPr lang="en-US" sz="2800" dirty="0"/>
              <a:t> </a:t>
            </a:r>
            <a:endParaRPr lang="tr-TR" sz="28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 y="3356991"/>
            <a:ext cx="9134480" cy="3488297"/>
          </a:xfrm>
          <a:prstGeom prst="rect">
            <a:avLst/>
          </a:prstGeom>
        </p:spPr>
      </p:pic>
    </p:spTree>
    <p:extLst>
      <p:ext uri="{BB962C8B-B14F-4D97-AF65-F5344CB8AC3E}">
        <p14:creationId xmlns:p14="http://schemas.microsoft.com/office/powerpoint/2010/main" val="3377924130"/>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32" y="260648"/>
            <a:ext cx="8766720" cy="6217087"/>
          </a:xfrm>
          <a:prstGeom prst="rect">
            <a:avLst/>
          </a:prstGeom>
        </p:spPr>
        <p:txBody>
          <a:bodyPr wrap="square">
            <a:spAutoFit/>
          </a:bodyPr>
          <a:lstStyle/>
          <a:p>
            <a:r>
              <a:rPr lang="en-US" sz="2000" dirty="0"/>
              <a:t>Wright kardeşler tarafından 1903 yılında uçurulan ilk motorlu uçak, havada 12 saniye kalmıştı. Bu 12 saniye devrim niteliği taşıyordu, çünkü Wright'ların denemesinin ardından insanoğlu yüzyıllardır kurduğu uçma hayalini gerçekleştirme imkânını buldu. Ardından gelen 100 yıl, uçakları ve havayollarını günlük hayatın birer parçası haline getirdi. Öyle ki, bugün dünyada 17 bini aşkın yolcu uçağı yılda 4.2 milyar yolcuyu dört bir yana taşıyor. Yine dünya genelinde 200 aktif havayolu şirketi bulunuyor. Havayolu taşımacılığının bu muazzam büyüklüğüne rağmen, kapasitesinin önümüzdeki 25 yıl içinde 2 kat daha artacağı uzmanlar tarafından belirtilmektedir.</a:t>
            </a:r>
            <a:endParaRPr lang="tr-TR" sz="2000" dirty="0"/>
          </a:p>
          <a:p>
            <a:r>
              <a:rPr lang="en-US" sz="2000" dirty="0"/>
              <a:t>Ancak bu büyüme beraberinde farklı bir sorunu gündeme getiriyor. Yakıt olarak petrol ürünlerini kullanan uçaklar, küresel ısınmaya sebep veren etkenlerden biri olarak ortaya çıkmaktadır. Uçakların iklim değişikliğine etkisinin ise yüzde 3 ila 5 olduğu söyleniyor. Önlem alınmazsa, bu oranın 20 yıl içinde yüzde 15'e ulaşacağı da iddia ediliyor.</a:t>
            </a:r>
            <a:endParaRPr lang="tr-TR" sz="2000" dirty="0"/>
          </a:p>
          <a:p>
            <a:r>
              <a:rPr lang="en-US" sz="2000" dirty="0"/>
              <a:t>Avrupa Birliği ülkeleri, hava taşımacılığından kaynaklanan sera gazlarının sınırlandırılması için çeşitli çalışmalar içinde. Örneğin, 2012'den itibaren üye ülkelerin havalimanlarına, eski nesil uçakların inmesine kesinlikle izin verilmeyecek. Yeni nesil yolcu uçakları 100 kilometrelik uçuşta yolcu başına yaklaşık 3.5 litre yakıt harcıyor. Eski  uçaklarda bu oran 12 litreye kadar çıkıyor.</a:t>
            </a:r>
            <a:endParaRPr lang="tr-TR" sz="2000" dirty="0"/>
          </a:p>
          <a:p>
            <a:r>
              <a:rPr lang="en-US" dirty="0"/>
              <a:t> </a:t>
            </a:r>
            <a:endParaRPr lang="tr-TR" dirty="0"/>
          </a:p>
        </p:txBody>
      </p:sp>
    </p:spTree>
    <p:extLst>
      <p:ext uri="{BB962C8B-B14F-4D97-AF65-F5344CB8AC3E}">
        <p14:creationId xmlns:p14="http://schemas.microsoft.com/office/powerpoint/2010/main" val="178546160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6672"/>
            <a:ext cx="8947248" cy="5632311"/>
          </a:xfrm>
          <a:prstGeom prst="rect">
            <a:avLst/>
          </a:prstGeom>
        </p:spPr>
        <p:txBody>
          <a:bodyPr wrap="square">
            <a:spAutoFit/>
          </a:bodyPr>
          <a:lstStyle/>
          <a:p>
            <a:r>
              <a:rPr lang="en-US" sz="2000" dirty="0"/>
              <a:t>Günümüzde havayolu şirketleri uçak verimliliğini artırmak için çalışmalarını sürdürmektedir. Klasik bir uçakta yükleme sistemini değiştirerek yüzde 5 yakıt tasarrufu yapılabilmektedir. Dengeli yükleme sistemiyle uçağın yolcuları ve yükü doğru yüklenirse o uçak yüzde 5'e yakın yakıt tasarrufu yapabilir. Uçakların bugünkü tasarımlarıyla teknolojik olarak ulaşabildikleri son noktaya geldikleri de uzmanlar tarafından dile getirilmektedir.</a:t>
            </a:r>
            <a:endParaRPr lang="tr-TR" sz="2000" dirty="0"/>
          </a:p>
          <a:p>
            <a:r>
              <a:rPr lang="en-US" sz="2000" dirty="0"/>
              <a:t>Bütün bu gelişmelere rağmen yine de heran başka tip jet motorları, süpersonik kompresörler, çok yüksek irtifada sürtünmenin az olduğu ortamda uçabilen uçaklar piyasaya çıkabileceği göz ardı edilmemelidir. Çünkü bundan yaklaşık 50 yıl önce pervaneli motorlar daha mükemmeliyete ulaşmamışken jet motorları keşfedilmiş ve havayolu taşımacılığında devrim niteliğinde bir gelişme yaşanmıştı.</a:t>
            </a:r>
            <a:endParaRPr lang="tr-TR" sz="2000" dirty="0"/>
          </a:p>
          <a:p>
            <a:r>
              <a:rPr lang="en-US" sz="2000" dirty="0"/>
              <a:t>Kargo uçakları gerek kapasiteleri ve gerekse uzun mesafe uçuş yetenekleri sayesinde özellikle kıtalararası taşımalarda tercih edilmektedir. Kargo uçaklarında taşınan yükler, ana ve alt ambarda paletli, ağlı ve konteynerli olmak üzere çeşitli şekillerde taşınabilmektedir.</a:t>
            </a:r>
            <a:endParaRPr lang="tr-TR" sz="2000" dirty="0"/>
          </a:p>
          <a:p>
            <a:r>
              <a:rPr lang="en-US" sz="2000" dirty="0" smtClean="0"/>
              <a:t>Kargo </a:t>
            </a:r>
            <a:r>
              <a:rPr lang="en-US" sz="2000" dirty="0"/>
              <a:t>uçakları gelişen teknoloji sayesinde yıllar boyunca hem motor güçlerini arttırmış, hem de buna bağlı olarak taşıdıkları yüklerin hacim ve ağırlıklarını geliştirmişlerdir.</a:t>
            </a:r>
            <a:endParaRPr lang="tr-TR" sz="2000" dirty="0"/>
          </a:p>
        </p:txBody>
      </p:sp>
    </p:spTree>
    <p:extLst>
      <p:ext uri="{BB962C8B-B14F-4D97-AF65-F5344CB8AC3E}">
        <p14:creationId xmlns:p14="http://schemas.microsoft.com/office/powerpoint/2010/main" val="103786369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40568" y="222587"/>
            <a:ext cx="5910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Pct val="100000"/>
              <a:tabLst>
                <a:tab pos="1282700" algn="l"/>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a:t>
            </a:r>
            <a:r>
              <a:rPr kumimoji="0" lang="en-US" sz="28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ntonov AN-12 Kargo Uçağı</a:t>
            </a: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82700" algn="l"/>
              </a:tabLst>
            </a:pPr>
            <a:endParaRPr kumimoji="0" lang="tr-T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image9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5400"/>
            <a:ext cx="9144000" cy="600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11928"/>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394" y="188640"/>
            <a:ext cx="913160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14325" algn="l" defTabSz="914400" rtl="0" eaLnBrk="1" fontAlgn="base" latinLnBrk="0" hangingPunct="1">
              <a:lnSpc>
                <a:spcPct val="100000"/>
              </a:lnSpc>
              <a:spcBef>
                <a:spcPct val="0"/>
              </a:spcBef>
              <a:spcAft>
                <a:spcPct val="0"/>
              </a:spcAft>
              <a:buClrTx/>
              <a:buSzTx/>
              <a:buFontTx/>
              <a:buNone/>
              <a:tabLst>
                <a:tab pos="2339975"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TEKNİK ÖZELLİKLERİ</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Azami Kalkış Ağırlığı 61.000 KG</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Azami Yük Kapasitesi	17.000 KG</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Kargo Kabini Ölçüleri		Uzunluk 13,50 m. x En 3,50 m. x Yükseklik 2,60 m. Kargo Kabini Hacmi	120 metreküp</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Seyir Sürati	570 KM/SAAT</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Uçuş Menzili	5.000 KM</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AN-12 uçağı özellikle yakın mesafelere yolcu veya düşük hacimli kargo taşımacılığı için kullanılır.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tab pos="233997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image9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645024"/>
            <a:ext cx="8136904"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70063" y="2201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1470857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image9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68" y="836711"/>
            <a:ext cx="9077932" cy="60519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37739" y="228600"/>
            <a:ext cx="65798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914400" marR="0" lvl="2" indent="0" algn="l" defTabSz="914400" rtl="0" eaLnBrk="1" fontAlgn="base" latinLnBrk="0" hangingPunct="1">
              <a:lnSpc>
                <a:spcPct val="100000"/>
              </a:lnSpc>
              <a:spcBef>
                <a:spcPct val="0"/>
              </a:spcBef>
              <a:spcAft>
                <a:spcPct val="0"/>
              </a:spcAft>
              <a:buClrTx/>
              <a:buSzPct val="100000"/>
              <a:tabLst>
                <a:tab pos="1282700" algn="l"/>
              </a:tabLst>
            </a:pPr>
            <a:r>
              <a:rPr kumimoji="0" lang="en-US"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a:t>
            </a:r>
            <a:r>
              <a:rPr kumimoji="0" lang="en-US" sz="3200"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ntonov AN-26 Kargo Uçağı</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827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963738" y="421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940152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28680"/>
            <a:ext cx="9144000" cy="6494085"/>
          </a:xfrm>
          <a:prstGeom prst="rect">
            <a:avLst/>
          </a:prstGeom>
        </p:spPr>
        <p:txBody>
          <a:bodyPr wrap="square">
            <a:spAutoFit/>
          </a:bodyPr>
          <a:lstStyle/>
          <a:p>
            <a:r>
              <a:rPr lang="en-US" sz="2400" b="1" dirty="0"/>
              <a:t>TEKNİK ÖZELLİKLERİ</a:t>
            </a:r>
            <a:endParaRPr lang="tr-TR" sz="2400" b="1" dirty="0"/>
          </a:p>
          <a:p>
            <a:r>
              <a:rPr lang="en-US" sz="2000" dirty="0"/>
              <a:t>Azami Kalkış Ağırlığı 24.000 KG</a:t>
            </a:r>
            <a:endParaRPr lang="tr-TR" sz="2000" dirty="0"/>
          </a:p>
          <a:p>
            <a:r>
              <a:rPr lang="en-US" sz="2000" dirty="0"/>
              <a:t>Azami Yük Kapasitesi	5.200 KG</a:t>
            </a:r>
            <a:endParaRPr lang="tr-TR" sz="2000" dirty="0"/>
          </a:p>
          <a:p>
            <a:r>
              <a:rPr lang="en-US" sz="2000" dirty="0"/>
              <a:t>Kargo Kabini Ölçüleri		Uzunluk 11,10 m. x En 2,20 m. x Yükseklik 1,85 m. Kargo Kabini Hacmi	35 metreküp</a:t>
            </a:r>
            <a:endParaRPr lang="tr-TR" sz="2000" dirty="0"/>
          </a:p>
          <a:p>
            <a:r>
              <a:rPr lang="en-US" sz="2000" dirty="0"/>
              <a:t>Seyir Sürati	420 KM/SAAT</a:t>
            </a:r>
            <a:endParaRPr lang="tr-TR" sz="2000" dirty="0"/>
          </a:p>
          <a:p>
            <a:r>
              <a:rPr lang="en-US" sz="2000" dirty="0"/>
              <a:t>Uçuş Menzili	4.500 </a:t>
            </a:r>
            <a:r>
              <a:rPr lang="en-US" sz="2000" dirty="0" smtClean="0"/>
              <a:t>KM</a:t>
            </a:r>
            <a:endParaRPr lang="tr-TR" sz="2000" dirty="0" smtClean="0"/>
          </a:p>
          <a:p>
            <a:r>
              <a:rPr lang="en-US" sz="2000" dirty="0" smtClean="0"/>
              <a:t>Uçak </a:t>
            </a:r>
            <a:r>
              <a:rPr lang="en-US" sz="2000" dirty="0"/>
              <a:t>yolcu versiyonu, kargo versiyonu veya özel uygulama yapılması halinde yolcu ve kargo (combi) olarak uçuş hizmeti verebilir</a:t>
            </a:r>
            <a:r>
              <a:rPr lang="en-US" sz="2000" dirty="0" smtClean="0"/>
              <a:t>.</a:t>
            </a:r>
            <a:r>
              <a:rPr lang="en-US" sz="2000" b="1" dirty="0"/>
              <a:t> </a:t>
            </a:r>
            <a:endParaRPr lang="tr-TR" sz="2000" b="1" dirty="0" smtClean="0"/>
          </a:p>
          <a:p>
            <a:pPr lvl="2"/>
            <a:r>
              <a:rPr lang="en-US" sz="2800" b="1" dirty="0" smtClean="0"/>
              <a:t>Boeing </a:t>
            </a:r>
            <a:r>
              <a:rPr lang="en-US" sz="2800" b="1" dirty="0"/>
              <a:t>747-200F Kargo Uçağı</a:t>
            </a:r>
            <a:endParaRPr lang="tr-TR" sz="2800" b="1" dirty="0"/>
          </a:p>
          <a:p>
            <a:r>
              <a:rPr lang="en-US" sz="2400" dirty="0"/>
              <a:t>1960’lardaki hava ulaşımı patlaması sonucunda 747 doğmuştur. Boeing 707’nin önderliğini yaptığı ticari jet ulaşım dönemi uzun mesafeli yolculuk devrimini gerçekleştirmiş ve dünyanın her yerine kısa zamanda ulaşılabilmesini mümkün kılmıştır</a:t>
            </a:r>
            <a:r>
              <a:rPr lang="en-US" sz="2400" dirty="0" smtClean="0"/>
              <a:t>.</a:t>
            </a:r>
            <a:endParaRPr lang="en-US" sz="2400" dirty="0"/>
          </a:p>
          <a:p>
            <a:endParaRPr lang="tr-TR" sz="2400" dirty="0"/>
          </a:p>
          <a:p>
            <a:endParaRPr lang="tr-TR" sz="2400" dirty="0"/>
          </a:p>
          <a:p>
            <a:r>
              <a:rPr lang="en-US" dirty="0"/>
              <a:t> </a:t>
            </a:r>
            <a:endParaRPr lang="tr-TR" sz="2400" dirty="0"/>
          </a:p>
          <a:p>
            <a:r>
              <a:rPr lang="en-US" dirty="0"/>
              <a:t> </a:t>
            </a:r>
            <a:endParaRPr lang="tr-TR" sz="1600" dirty="0"/>
          </a:p>
          <a:p>
            <a:endParaRPr lang="tr-TR" sz="2400" dirty="0"/>
          </a:p>
        </p:txBody>
      </p:sp>
      <p:pic>
        <p:nvPicPr>
          <p:cNvPr id="3" name="image1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5" y="4581128"/>
            <a:ext cx="4248473" cy="22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26779"/>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544"/>
            <a:ext cx="9144000" cy="8156079"/>
          </a:xfrm>
          <a:prstGeom prst="rect">
            <a:avLst/>
          </a:prstGeom>
        </p:spPr>
        <p:txBody>
          <a:bodyPr wrap="square">
            <a:spAutoFit/>
          </a:bodyPr>
          <a:lstStyle/>
          <a:p>
            <a:r>
              <a:rPr lang="en-US" sz="2000" dirty="0"/>
              <a:t>Alıcı sözleşme ortağı olmadığı hâlde, taşıyıcıya karşı sorumluluklarını yerine getirdiği takdirde, kargo ve hava yolu konşimentosunun kendisine verilmesi hakkına sahiptir.</a:t>
            </a:r>
            <a:endParaRPr lang="tr-TR" sz="2000" dirty="0"/>
          </a:p>
          <a:p>
            <a:r>
              <a:rPr lang="en-US" sz="2000" dirty="0"/>
              <a:t> </a:t>
            </a:r>
            <a:r>
              <a:rPr lang="en-US" sz="2000" dirty="0" smtClean="0"/>
              <a:t>Hava </a:t>
            </a:r>
            <a:r>
              <a:rPr lang="en-US" sz="2000" dirty="0"/>
              <a:t>yolu taşıma sözleşmesi gönderici (lojistik firma) ve taşıyıcı arasında imzalandığından, alıcı bu türden bir sözleşmede doğrudan yer almamaktadır. Ancak  bu taşıma sözleşmesinin yapılmasının amacı taşımanın, teslim alacak kişinin lehine başarılı bir şekilde gerçekleştirilmesidir</a:t>
            </a:r>
            <a:r>
              <a:rPr lang="en-US" sz="2000" dirty="0" smtClean="0"/>
              <a:t>.</a:t>
            </a:r>
            <a:endParaRPr lang="tr-TR" sz="2000" dirty="0" smtClean="0"/>
          </a:p>
          <a:p>
            <a:r>
              <a:rPr lang="en-US" sz="2000" dirty="0"/>
              <a:t>Türk mevzuatı açısından hava yolu kargo taşımacılığı ile ilgili yasal kuruluş Ulaştırma Bakanlığıdır. Devlet Hava Meydanları Genel Müdürlüğü ve Sivil Havacılık Genel Müdürlüğü hava yolu taşımacılığı konusunda yetkili kurumlardır. Yasal düzenlemeler ‘Sivil Havacılık Kanunu’ ve ilgili yönetmeliklerle sağlanmaktadır</a:t>
            </a:r>
            <a:r>
              <a:rPr lang="en-US" sz="2000" dirty="0" smtClean="0"/>
              <a:t>.</a:t>
            </a:r>
            <a:endParaRPr lang="tr-TR" sz="2000" dirty="0" smtClean="0"/>
          </a:p>
          <a:p>
            <a:pPr lvl="2"/>
            <a:r>
              <a:rPr lang="en-US" sz="2400" b="1" dirty="0"/>
              <a:t>Gönderici Hak ve Sorumlulukları</a:t>
            </a:r>
            <a:endParaRPr lang="tr-TR" sz="2400" b="1" dirty="0"/>
          </a:p>
          <a:p>
            <a:r>
              <a:rPr lang="en-US" sz="2000" dirty="0"/>
              <a:t>Uluslararası Hava Yolu Taşıyıcıları Birliği (IATA) Taşıma Şartnamesine göre gönderici ve taşıyıcının hak ve sorumlulukları </a:t>
            </a:r>
            <a:r>
              <a:rPr lang="en-US" sz="2000" dirty="0" smtClean="0"/>
              <a:t>şunlardır:</a:t>
            </a:r>
            <a:endParaRPr lang="tr-TR" sz="2000" dirty="0" smtClean="0"/>
          </a:p>
          <a:p>
            <a:pPr marL="285750" indent="-285750">
              <a:buFont typeface="Wingdings" pitchFamily="2" charset="2"/>
              <a:buChar char="Ø"/>
            </a:pPr>
            <a:r>
              <a:rPr lang="en-US" sz="2000" dirty="0" smtClean="0"/>
              <a:t>Gönderici</a:t>
            </a:r>
            <a:r>
              <a:rPr lang="en-US" sz="2000" dirty="0"/>
              <a:t>; yükün paketlenmesi, taşınması ve dağıtılmasıyla ilgili tüm kurallar dâhil olmak üzere kargonun çıktığı, transit geçtiği veya varış ülkelerinde yürürlükte bulunan yasalara ve hükümet uygulamalarına riayet etmek, gerekli tüm bilgileri sağlamak, belirtilen yasa ve kararların gerektirdiği tüm bilgileri hava yolu konşimentosuna (Airway Bill) eklemek zorundadır. Aksi hâlde gönderici bu hükme uyulmaması nedeniyle meydana gelebilecek zarar ve kayıplardan sorumludur.</a:t>
            </a:r>
            <a:endParaRPr lang="tr-TR" sz="2000" dirty="0"/>
          </a:p>
          <a:p>
            <a:r>
              <a:rPr lang="en-US" sz="2000" dirty="0"/>
              <a:t> </a:t>
            </a:r>
            <a:endParaRPr lang="tr-TR" sz="2000" dirty="0"/>
          </a:p>
          <a:p>
            <a:endParaRPr lang="tr-TR" sz="2000" dirty="0"/>
          </a:p>
          <a:p>
            <a:r>
              <a:rPr lang="en-US" sz="2000" dirty="0"/>
              <a:t> </a:t>
            </a:r>
            <a:endParaRPr lang="tr-TR" sz="2000" dirty="0"/>
          </a:p>
          <a:p>
            <a:endParaRPr lang="tr-TR" sz="2000" dirty="0"/>
          </a:p>
        </p:txBody>
      </p:sp>
    </p:spTree>
    <p:extLst>
      <p:ext uri="{BB962C8B-B14F-4D97-AF65-F5344CB8AC3E}">
        <p14:creationId xmlns:p14="http://schemas.microsoft.com/office/powerpoint/2010/main" val="20886064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3934" cy="6858000"/>
          </a:xfrm>
          <a:prstGeom prst="rect">
            <a:avLst/>
          </a:prstGeom>
        </p:spPr>
      </p:pic>
    </p:spTree>
    <p:extLst>
      <p:ext uri="{BB962C8B-B14F-4D97-AF65-F5344CB8AC3E}">
        <p14:creationId xmlns:p14="http://schemas.microsoft.com/office/powerpoint/2010/main" val="94692788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576" y="814646"/>
            <a:ext cx="902392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14325"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Boeing 747’nin etkinliğini arttırmak için güçlü bir motor geliştirildi. JT9D isimli motor ilk kez ve sadece 747 için kullanıldı. Güvenlik ve uçabilirlik kaygılarını gidermek için 747 dört yedek hidrolik sistem, ayrı kontrol yüzeyleri, yedek ana iniş takımı, çift yapısal fazlalıklar ve standart pistleri kullanmaya imkân veren geliştirilmiş hareketli kanatlar ile donatıldı. Kanatlar 37,5 derecelik bir açıyla geriye doğru çekilerek 747'nin mevcut hangarlarını kullanabilecek boyuta gelmesi sağlandı.</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314325"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7" name="image10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861048"/>
            <a:ext cx="8352928" cy="274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6026"/>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216"/>
            <a:ext cx="9144000" cy="7101408"/>
          </a:xfrm>
          <a:prstGeom prst="rect">
            <a:avLst/>
          </a:prstGeom>
        </p:spPr>
      </p:pic>
    </p:spTree>
    <p:extLst>
      <p:ext uri="{BB962C8B-B14F-4D97-AF65-F5344CB8AC3E}">
        <p14:creationId xmlns:p14="http://schemas.microsoft.com/office/powerpoint/2010/main" val="175000857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5034"/>
          </a:xfrm>
          <a:prstGeom prst="rect">
            <a:avLst/>
          </a:prstGeom>
        </p:spPr>
      </p:pic>
    </p:spTree>
    <p:extLst>
      <p:ext uri="{BB962C8B-B14F-4D97-AF65-F5344CB8AC3E}">
        <p14:creationId xmlns:p14="http://schemas.microsoft.com/office/powerpoint/2010/main" val="331021398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95"/>
            <a:ext cx="9144000" cy="6843505"/>
          </a:xfrm>
          <a:prstGeom prst="rect">
            <a:avLst/>
          </a:prstGeom>
        </p:spPr>
      </p:pic>
    </p:spTree>
    <p:extLst>
      <p:ext uri="{BB962C8B-B14F-4D97-AF65-F5344CB8AC3E}">
        <p14:creationId xmlns:p14="http://schemas.microsoft.com/office/powerpoint/2010/main" val="409867073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20"/>
            <a:ext cx="9144000" cy="6875120"/>
          </a:xfrm>
          <a:prstGeom prst="rect">
            <a:avLst/>
          </a:prstGeom>
        </p:spPr>
      </p:pic>
    </p:spTree>
    <p:extLst>
      <p:ext uri="{BB962C8B-B14F-4D97-AF65-F5344CB8AC3E}">
        <p14:creationId xmlns:p14="http://schemas.microsoft.com/office/powerpoint/2010/main" val="163988733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19672" y="5229200"/>
            <a:ext cx="5505872" cy="1222375"/>
          </a:xfrm>
        </p:spPr>
        <p:txBody>
          <a:bodyPr>
            <a:noAutofit/>
          </a:bodyPr>
          <a:lstStyle/>
          <a:p>
            <a:r>
              <a:rPr lang="tr-TR" sz="6600" dirty="0"/>
              <a:t/>
            </a:r>
            <a:br>
              <a:rPr lang="tr-TR" sz="6600" dirty="0"/>
            </a:br>
            <a:endParaRPr lang="tr-TR" sz="6600" dirty="0"/>
          </a:p>
        </p:txBody>
      </p:sp>
      <p:sp>
        <p:nvSpPr>
          <p:cNvPr id="3" name="Alt Başlık 2"/>
          <p:cNvSpPr>
            <a:spLocks noGrp="1"/>
          </p:cNvSpPr>
          <p:nvPr>
            <p:ph type="subTitle" idx="1"/>
          </p:nvPr>
        </p:nvSpPr>
        <p:spPr>
          <a:xfrm>
            <a:off x="2195736" y="1268760"/>
            <a:ext cx="4911080" cy="914400"/>
          </a:xfrm>
        </p:spPr>
        <p:txBody>
          <a:bodyPr>
            <a:noAutofit/>
          </a:bodyPr>
          <a:lstStyle/>
          <a:p>
            <a:r>
              <a:rPr lang="tr-TR" sz="4800" dirty="0" smtClean="0">
                <a:solidFill>
                  <a:schemeClr val="tx1"/>
                </a:solidFill>
              </a:rPr>
              <a:t>Teşekkürler </a:t>
            </a:r>
            <a:endParaRPr lang="tr-TR" sz="4800" dirty="0">
              <a:solidFill>
                <a:schemeClr val="tx1"/>
              </a:solidFill>
            </a:endParaRPr>
          </a:p>
        </p:txBody>
      </p:sp>
    </p:spTree>
    <p:extLst>
      <p:ext uri="{BB962C8B-B14F-4D97-AF65-F5344CB8AC3E}">
        <p14:creationId xmlns:p14="http://schemas.microsoft.com/office/powerpoint/2010/main" val="3787803790"/>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0648" y="980728"/>
            <a:ext cx="10225136" cy="4893647"/>
          </a:xfrm>
          <a:prstGeom prst="rect">
            <a:avLst/>
          </a:prstGeom>
        </p:spPr>
        <p:txBody>
          <a:bodyPr wrap="square">
            <a:spAutoFit/>
          </a:bodyPr>
          <a:lstStyle/>
          <a:p>
            <a:pPr marL="1657350" lvl="3" indent="-285750">
              <a:buFont typeface="Wingdings" pitchFamily="2" charset="2"/>
              <a:buChar char="Ø"/>
            </a:pPr>
            <a:r>
              <a:rPr lang="en-US" sz="2400" dirty="0"/>
              <a:t>Gönderici; kargonun kaybolması, hasar görmesi, gecikmesi veya teslim edilmemesi hâlinde taşıyıcıya aşağıdaki süreler içinde yazılı olarak </a:t>
            </a:r>
            <a:r>
              <a:rPr lang="en-US" sz="2400" dirty="0" smtClean="0"/>
              <a:t>başvurmalıdır:</a:t>
            </a:r>
            <a:endParaRPr lang="tr-TR" sz="2400" dirty="0" smtClean="0"/>
          </a:p>
          <a:p>
            <a:pPr marL="1657350" lvl="3" indent="-285750">
              <a:buFont typeface="Wingdings" pitchFamily="2" charset="2"/>
              <a:buChar char="Ø"/>
            </a:pPr>
            <a:r>
              <a:rPr lang="en-US" sz="2400" dirty="0" smtClean="0"/>
              <a:t>Kargonun </a:t>
            </a:r>
            <a:r>
              <a:rPr lang="en-US" sz="2400" dirty="0"/>
              <a:t>görülebilir şekilde hasara uğraması hâlinde, durumun gönderici tarafından anlaşılmasından itibaren 14 </a:t>
            </a:r>
            <a:r>
              <a:rPr lang="en-US" sz="2400" dirty="0" smtClean="0"/>
              <a:t>gün,</a:t>
            </a:r>
            <a:endParaRPr lang="tr-TR" sz="2400" dirty="0" smtClean="0"/>
          </a:p>
          <a:p>
            <a:pPr marL="1657350" lvl="3" indent="-285750">
              <a:buFont typeface="Wingdings" pitchFamily="2" charset="2"/>
              <a:buChar char="Ø"/>
            </a:pPr>
            <a:r>
              <a:rPr lang="en-US" sz="2400" dirty="0" smtClean="0"/>
              <a:t>Gecikmede </a:t>
            </a:r>
            <a:r>
              <a:rPr lang="en-US" sz="2400" dirty="0"/>
              <a:t>kargonun, teslim almaya yetkili kişinin emrinde hazır duruma gelmesinden itibaren 21 </a:t>
            </a:r>
            <a:r>
              <a:rPr lang="en-US" sz="2400" dirty="0" smtClean="0"/>
              <a:t>gün,</a:t>
            </a:r>
            <a:endParaRPr lang="tr-TR" sz="2400" dirty="0" smtClean="0"/>
          </a:p>
          <a:p>
            <a:pPr marL="1657350" lvl="3" indent="-285750">
              <a:buFont typeface="Wingdings" pitchFamily="2" charset="2"/>
              <a:buChar char="Ø"/>
            </a:pPr>
            <a:r>
              <a:rPr lang="en-US" sz="2400" dirty="0" smtClean="0"/>
              <a:t>Kargonun </a:t>
            </a:r>
            <a:r>
              <a:rPr lang="en-US" sz="2400" dirty="0"/>
              <a:t>teslim edilmemesi hâlinde, konşimentonun tanzim edildiği tarihten itibaren 120 </a:t>
            </a:r>
            <a:r>
              <a:rPr lang="en-US" sz="2400" dirty="0" smtClean="0"/>
              <a:t>gün,</a:t>
            </a:r>
            <a:endParaRPr lang="tr-TR" sz="2400" dirty="0"/>
          </a:p>
          <a:p>
            <a:pPr marL="1657350" lvl="3" indent="-285750">
              <a:buFont typeface="Wingdings" pitchFamily="2" charset="2"/>
              <a:buChar char="Ø"/>
            </a:pPr>
            <a:r>
              <a:rPr lang="en-US" sz="2400" dirty="0" smtClean="0"/>
              <a:t>Kargonun </a:t>
            </a:r>
            <a:r>
              <a:rPr lang="en-US" sz="2400" dirty="0"/>
              <a:t>varış yerine ulaştığı, uçağın varmış olması gerektiği veya taşımanın durmuş olduğu tarihten itibaren iki yıl içinde dava açılması gereklidir.</a:t>
            </a:r>
            <a:endParaRPr lang="tr-TR" sz="2400" dirty="0"/>
          </a:p>
          <a:p>
            <a:r>
              <a:rPr lang="en-US" sz="2400" dirty="0"/>
              <a:t> </a:t>
            </a:r>
            <a:endParaRPr lang="tr-TR" sz="2400" dirty="0"/>
          </a:p>
        </p:txBody>
      </p:sp>
    </p:spTree>
    <p:extLst>
      <p:ext uri="{BB962C8B-B14F-4D97-AF65-F5344CB8AC3E}">
        <p14:creationId xmlns:p14="http://schemas.microsoft.com/office/powerpoint/2010/main" val="1847959591"/>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91440" y="1124744"/>
            <a:ext cx="10404648" cy="4955203"/>
          </a:xfrm>
          <a:prstGeom prst="rect">
            <a:avLst/>
          </a:prstGeom>
        </p:spPr>
        <p:txBody>
          <a:bodyPr wrap="square">
            <a:spAutoFit/>
          </a:bodyPr>
          <a:lstStyle/>
          <a:p>
            <a:pPr lvl="2"/>
            <a:r>
              <a:rPr lang="tr-TR" sz="2800" b="1" dirty="0" smtClean="0"/>
              <a:t>             </a:t>
            </a:r>
            <a:r>
              <a:rPr lang="en-US" sz="2800" b="1" dirty="0" smtClean="0"/>
              <a:t>Taşıyıcı </a:t>
            </a:r>
            <a:r>
              <a:rPr lang="en-US" sz="2800" b="1" dirty="0"/>
              <a:t>Hak ve Sorumlulukları</a:t>
            </a:r>
            <a:endParaRPr lang="tr-TR" sz="2800" b="1" dirty="0"/>
          </a:p>
          <a:p>
            <a:pPr marL="1657350" lvl="3" indent="-285750">
              <a:buFont typeface="Wingdings" pitchFamily="2" charset="2"/>
              <a:buChar char="Ø"/>
            </a:pPr>
            <a:r>
              <a:rPr lang="en-US" dirty="0"/>
              <a:t>Hava yolu kargo taşımacılığında kullanılan ‘taşıyıcı’ kavramı, sözleşme gereğince kargoyu iki nokta arasında hava yolu vasıtasıyla taşınmasından sorumlu işletmedir. Türkiye’de pazar payının büyük bir bölümüne sahip ulusal hava yolu işletmesi olan Türk Hava Yolları (THY) taşıyıcıya örnek olarak </a:t>
            </a:r>
            <a:r>
              <a:rPr lang="en-US" dirty="0" smtClean="0"/>
              <a:t>gösterilebilir.</a:t>
            </a:r>
            <a:endParaRPr lang="tr-TR" dirty="0" smtClean="0"/>
          </a:p>
          <a:p>
            <a:pPr marL="1657350" lvl="3" indent="-285750">
              <a:buFont typeface="Wingdings" pitchFamily="2" charset="2"/>
              <a:buChar char="Ø"/>
            </a:pPr>
            <a:r>
              <a:rPr lang="en-US" dirty="0" smtClean="0"/>
              <a:t>Uluslararası </a:t>
            </a:r>
            <a:r>
              <a:rPr lang="en-US" dirty="0"/>
              <a:t>hava yolu kargo taşımasıyla ilgili Varşova Konvansiyonu ile bu konvansiyonu değiştiren Lahey Protokolü’nün hangisinin sözleşmede uygulanacağı belirtilirse, o kurallar geçerli </a:t>
            </a:r>
            <a:r>
              <a:rPr lang="en-US" dirty="0" smtClean="0"/>
              <a:t>olur.</a:t>
            </a:r>
            <a:endParaRPr lang="tr-TR" dirty="0" smtClean="0"/>
          </a:p>
          <a:p>
            <a:pPr marL="1657350" lvl="3" indent="-285750">
              <a:buFont typeface="Wingdings" pitchFamily="2" charset="2"/>
              <a:buChar char="Ø"/>
            </a:pPr>
            <a:r>
              <a:rPr lang="en-US" dirty="0" smtClean="0"/>
              <a:t>Taşıyıcı</a:t>
            </a:r>
            <a:r>
              <a:rPr lang="en-US" dirty="0"/>
              <a:t>, varış yerine ulaştırdığı kargoyu, alıcıya konşimentoda  (AWB) belirtilen talimatlar doğrultusunda teslim </a:t>
            </a:r>
            <a:r>
              <a:rPr lang="en-US" dirty="0" smtClean="0"/>
              <a:t>eder.</a:t>
            </a:r>
            <a:endParaRPr lang="tr-TR" dirty="0" smtClean="0"/>
          </a:p>
          <a:p>
            <a:pPr marL="1657350" lvl="3" indent="-285750">
              <a:buFont typeface="Wingdings" pitchFamily="2" charset="2"/>
              <a:buChar char="Ø"/>
            </a:pPr>
            <a:r>
              <a:rPr lang="en-US" dirty="0" smtClean="0"/>
              <a:t>Taşıyıcı</a:t>
            </a:r>
            <a:r>
              <a:rPr lang="en-US" dirty="0"/>
              <a:t>, malın hasara veya kayba uğraması ya da gecikmesi hâlinde gönderici, alıcıya veya taşımaya katılan üçüncü kişilere karşı </a:t>
            </a:r>
            <a:r>
              <a:rPr lang="en-US" dirty="0" smtClean="0"/>
              <a:t>sorumludur.</a:t>
            </a:r>
            <a:endParaRPr lang="tr-TR" dirty="0" smtClean="0"/>
          </a:p>
          <a:p>
            <a:pPr marL="1657350" lvl="3" indent="-285750">
              <a:buFont typeface="Wingdings" pitchFamily="2" charset="2"/>
              <a:buChar char="Ø"/>
            </a:pPr>
            <a:r>
              <a:rPr lang="en-US" dirty="0" smtClean="0"/>
              <a:t>Sözleşmede </a:t>
            </a:r>
            <a:r>
              <a:rPr lang="en-US" dirty="0"/>
              <a:t>aksi belirtilmedikçe; taşıyıcının hizmetiyle ilgili kusur, kayıp veya gecikme, taşıyıcının ihmalkârlığı ya da kasti hareketi dolayısıyla oluşmadığı durumlarda alıcı ya da üçüncü kişilere karşı gönderici sorumlu </a:t>
            </a:r>
            <a:r>
              <a:rPr lang="en-US" dirty="0" smtClean="0"/>
              <a:t>değildir.Kargo </a:t>
            </a:r>
            <a:r>
              <a:rPr lang="en-US" dirty="0"/>
              <a:t>kayıp ya da hasarı doğal felaketlerden ya da malın doğasındaki, kalite veya kusurundan kaynaklanıyorsa taşıyıcı sorumlu </a:t>
            </a:r>
            <a:r>
              <a:rPr lang="en-US" dirty="0" smtClean="0"/>
              <a:t>değildir</a:t>
            </a:r>
            <a:r>
              <a:rPr lang="tr-TR" dirty="0" smtClean="0"/>
              <a:t>.</a:t>
            </a:r>
          </a:p>
          <a:p>
            <a:pPr marL="1657350" lvl="3" indent="-285750">
              <a:buFont typeface="Wingdings" pitchFamily="2" charset="2"/>
              <a:buChar char="Ø"/>
            </a:pPr>
            <a:endParaRPr lang="tr-TR" dirty="0"/>
          </a:p>
        </p:txBody>
      </p:sp>
    </p:spTree>
    <p:extLst>
      <p:ext uri="{BB962C8B-B14F-4D97-AF65-F5344CB8AC3E}">
        <p14:creationId xmlns:p14="http://schemas.microsoft.com/office/powerpoint/2010/main" val="99256589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7768" y="404664"/>
            <a:ext cx="9630816" cy="8094524"/>
          </a:xfrm>
          <a:prstGeom prst="rect">
            <a:avLst/>
          </a:prstGeom>
        </p:spPr>
        <p:txBody>
          <a:bodyPr wrap="square">
            <a:spAutoFit/>
          </a:bodyPr>
          <a:lstStyle/>
          <a:p>
            <a:pPr lvl="3"/>
            <a:r>
              <a:rPr lang="en-US" sz="2400" b="1" dirty="0" smtClean="0"/>
              <a:t>Canlı hayvan taşımalarında</a:t>
            </a:r>
            <a:r>
              <a:rPr lang="en-US" dirty="0" smtClean="0"/>
              <a:t>;</a:t>
            </a:r>
            <a:endParaRPr lang="tr-TR" dirty="0" smtClean="0"/>
          </a:p>
          <a:p>
            <a:pPr marL="2114550" lvl="4" indent="-285750">
              <a:buFont typeface="Wingdings" pitchFamily="2" charset="2"/>
              <a:buChar char="Ø"/>
            </a:pPr>
            <a:r>
              <a:rPr lang="en-US" sz="2000" dirty="0" smtClean="0"/>
              <a:t>Hayvanın kaybı ya da doğal yollardan olsun veya olmasın telef olması,</a:t>
            </a:r>
            <a:endParaRPr lang="tr-TR" sz="2000" dirty="0" smtClean="0"/>
          </a:p>
          <a:p>
            <a:pPr marL="2114550" lvl="4" indent="-285750">
              <a:buFont typeface="Wingdings" pitchFamily="2" charset="2"/>
              <a:buChar char="Ø"/>
            </a:pPr>
            <a:r>
              <a:rPr lang="en-US" sz="2000" dirty="0" smtClean="0"/>
              <a:t>Hayvanın kendisine verdiği zarar ya da başka hayvanların ısırma, tekmeleme, boğma gibi yollarla verdiği zarar ya da telefler,</a:t>
            </a:r>
            <a:endParaRPr lang="tr-TR" sz="2000" dirty="0"/>
          </a:p>
          <a:p>
            <a:pPr marL="2114550" lvl="4" indent="-285750">
              <a:buFont typeface="Wingdings" pitchFamily="2" charset="2"/>
              <a:buChar char="Ø"/>
            </a:pPr>
            <a:r>
              <a:rPr lang="en-US" dirty="0" smtClean="0"/>
              <a:t>Hayvanın </a:t>
            </a:r>
            <a:r>
              <a:rPr lang="en-US" dirty="0"/>
              <a:t>kafeslenme biçimi veya doğal ortamdan ayrılmasından kaynaklanan şekil değişiklikleri nedeniyle telef olması hâlinde taşımacı sorumlu </a:t>
            </a:r>
            <a:r>
              <a:rPr lang="en-US" dirty="0" smtClean="0"/>
              <a:t>tutulamaz.</a:t>
            </a:r>
            <a:endParaRPr lang="tr-TR" dirty="0" smtClean="0"/>
          </a:p>
          <a:p>
            <a:pPr marL="2114550" lvl="4" indent="-285750">
              <a:buFont typeface="Wingdings" pitchFamily="2" charset="2"/>
              <a:buChar char="Ø"/>
            </a:pPr>
            <a:r>
              <a:rPr lang="en-US" dirty="0" smtClean="0"/>
              <a:t>Hasara </a:t>
            </a:r>
            <a:r>
              <a:rPr lang="en-US" dirty="0"/>
              <a:t>sebebiyet veren fiiller tazminat alma hakkına sahip kişinin ihmalkârlığı ya da kusurlu hareketinden kaynaklanıyorsa, taşıyıcı hasarın sorumluluğundan tamamen ya da kısmen </a:t>
            </a:r>
            <a:r>
              <a:rPr lang="en-US" dirty="0" smtClean="0"/>
              <a:t>kurtulur.</a:t>
            </a:r>
            <a:endParaRPr lang="tr-TR" dirty="0"/>
          </a:p>
          <a:p>
            <a:pPr marL="2114550" lvl="4" indent="-285750">
              <a:buFont typeface="Wingdings" pitchFamily="2" charset="2"/>
              <a:buChar char="Ø"/>
            </a:pPr>
            <a:r>
              <a:rPr lang="en-US" dirty="0" smtClean="0"/>
              <a:t>Kargonun </a:t>
            </a:r>
            <a:r>
              <a:rPr lang="en-US" dirty="0"/>
              <a:t>bir bölümünün kaybolması, hasara uğraması veya gecikmesi durumunda taşıyıcının sorumluluk sınırının saptanması için yalnızca kaybolan, hasara uğrayan ya da geciken parça veya parçaların ağırlığı esas </a:t>
            </a:r>
            <a:r>
              <a:rPr lang="en-US" dirty="0" smtClean="0"/>
              <a:t>alınır.</a:t>
            </a:r>
            <a:endParaRPr lang="tr-TR" dirty="0" smtClean="0"/>
          </a:p>
          <a:p>
            <a:pPr marL="2114550" lvl="4" indent="-285750">
              <a:buFont typeface="Wingdings" pitchFamily="2" charset="2"/>
              <a:buChar char="Ø"/>
            </a:pPr>
            <a:r>
              <a:rPr lang="en-US" dirty="0" smtClean="0"/>
              <a:t>Sorumluluğun </a:t>
            </a:r>
            <a:r>
              <a:rPr lang="en-US" dirty="0"/>
              <a:t>kaldırılması veya sınırlandırılmasına ilişkin olarak taşıyıcıya uygulanabilecek tüm kurallar taşıyıcının acenteleri, personeli ve temsilcileri ile taşıyıcı tarafından taşıma için uçağı kullanan herhangi bir kişiye veya onun acenteleri, personeli ve temsilcilerine uygulanır. Bununla ilgili olarak taşıyıcı tüm bu kişilerin acentesi olarak hareket eder.</a:t>
            </a:r>
            <a:endParaRPr lang="tr-TR" dirty="0"/>
          </a:p>
          <a:p>
            <a:r>
              <a:rPr lang="en-US" dirty="0"/>
              <a:t/>
            </a:r>
            <a:br>
              <a:rPr lang="en-US" dirty="0"/>
            </a:br>
            <a:r>
              <a:rPr lang="en-US" sz="1400" dirty="0"/>
              <a:t> </a:t>
            </a:r>
            <a:endParaRPr lang="tr-TR" dirty="0"/>
          </a:p>
          <a:p>
            <a:r>
              <a:rPr lang="en-US" dirty="0"/>
              <a:t> </a:t>
            </a:r>
            <a:endParaRPr lang="tr-TR" sz="2400" dirty="0"/>
          </a:p>
          <a:p>
            <a:pPr marL="2114550" lvl="4" indent="-285750">
              <a:buFont typeface="Wingdings" pitchFamily="2" charset="2"/>
              <a:buChar char="Ø"/>
            </a:pPr>
            <a:endParaRPr lang="tr-TR" dirty="0"/>
          </a:p>
          <a:p>
            <a:pPr marL="2114550" lvl="4" indent="-285750">
              <a:buFont typeface="Wingdings" pitchFamily="2" charset="2"/>
              <a:buChar char="Ø"/>
            </a:pPr>
            <a:endParaRPr lang="tr-TR" sz="2000" dirty="0" smtClean="0"/>
          </a:p>
          <a:p>
            <a:r>
              <a:rPr lang="en-US" sz="2000" dirty="0" smtClean="0"/>
              <a:t> </a:t>
            </a:r>
            <a:endParaRPr lang="tr-TR" sz="2000" dirty="0"/>
          </a:p>
        </p:txBody>
      </p:sp>
    </p:spTree>
    <p:extLst>
      <p:ext uri="{BB962C8B-B14F-4D97-AF65-F5344CB8AC3E}">
        <p14:creationId xmlns:p14="http://schemas.microsoft.com/office/powerpoint/2010/main" val="2392789567"/>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8640" y="188640"/>
            <a:ext cx="9144000" cy="5632311"/>
          </a:xfrm>
          <a:prstGeom prst="rect">
            <a:avLst/>
          </a:prstGeom>
        </p:spPr>
        <p:txBody>
          <a:bodyPr wrap="square">
            <a:spAutoFit/>
          </a:bodyPr>
          <a:lstStyle/>
          <a:p>
            <a:pPr marL="1714500" lvl="3" indent="-342900">
              <a:buFont typeface="Wingdings" pitchFamily="2" charset="2"/>
              <a:buChar char="Ø"/>
            </a:pPr>
            <a:r>
              <a:rPr lang="en-US" sz="2000" dirty="0" smtClean="0"/>
              <a:t>Taşıyıcının </a:t>
            </a:r>
            <a:r>
              <a:rPr lang="en-US" sz="2000" dirty="0"/>
              <a:t>ücret tarifelerinde ve taşıma şartlarında aksine bir hüküm yok ise, gönderici değer beyanında bulunur, sigorta primini de </a:t>
            </a:r>
            <a:r>
              <a:rPr lang="en-US" sz="2000" dirty="0" smtClean="0"/>
              <a:t>öder.</a:t>
            </a:r>
            <a:endParaRPr lang="tr-TR" sz="2000" dirty="0" smtClean="0"/>
          </a:p>
          <a:p>
            <a:pPr marL="1714500" lvl="3" indent="-342900">
              <a:buFont typeface="Wingdings" pitchFamily="2" charset="2"/>
              <a:buChar char="Ø"/>
            </a:pPr>
            <a:r>
              <a:rPr lang="en-US" sz="2000" dirty="0" smtClean="0"/>
              <a:t>AWB </a:t>
            </a:r>
            <a:r>
              <a:rPr lang="en-US" sz="2000" dirty="0"/>
              <a:t>üzerinde bu durumu da belirtir ve sigorta primi hava taşıyıcısının kendisine ek ücret olarak ödenirse Varşova Konvansiyonu’nda belirtilen kargonun beher kg’ı için en fazla 20 ABD doları sınırlaması ortadan </a:t>
            </a:r>
            <a:r>
              <a:rPr lang="en-US" sz="2000" dirty="0" smtClean="0"/>
              <a:t>kalkar.</a:t>
            </a:r>
            <a:endParaRPr lang="tr-TR" sz="2000" dirty="0" smtClean="0"/>
          </a:p>
          <a:p>
            <a:pPr marL="1714500" lvl="3" indent="-342900">
              <a:buFont typeface="Wingdings" pitchFamily="2" charset="2"/>
              <a:buChar char="Ø"/>
            </a:pPr>
            <a:r>
              <a:rPr lang="en-US" sz="2000" dirty="0" smtClean="0"/>
              <a:t>Hava </a:t>
            </a:r>
            <a:r>
              <a:rPr lang="en-US" sz="2000" dirty="0"/>
              <a:t>Yolu Konşimentosu’nun (AWB) ön yüzünde “taşıma için bildirilmiş değer” olarak yazılan tutar taşıma şartlarında ve belirtilen sorumluluk sınırını aşıyorsa ve gönderici taşıyıcının ücret tarifelerinde öngörülen değerle ilgili ek ücreti ödemişse, taşıyıcının sorumluluğu beyan edilen değerle sınırlıdır</a:t>
            </a:r>
            <a:r>
              <a:rPr lang="en-US" sz="2000" dirty="0" smtClean="0"/>
              <a:t>.</a:t>
            </a:r>
            <a:endParaRPr lang="tr-TR" sz="2000" dirty="0" smtClean="0"/>
          </a:p>
          <a:p>
            <a:pPr lvl="3"/>
            <a:r>
              <a:rPr lang="tr-TR" sz="2000" dirty="0" smtClean="0"/>
              <a:t>  </a:t>
            </a:r>
            <a:r>
              <a:rPr lang="en-US" sz="2000" dirty="0" smtClean="0"/>
              <a:t>Taşıyıcı </a:t>
            </a:r>
            <a:r>
              <a:rPr lang="en-US" sz="2000" dirty="0"/>
              <a:t>taşımayı makul sürede yapmak üzere üstlenir. Taşıyıcı, taşıma sorumluluğunu yerine getirmek için göndericinin yararlarını da gözeterek başka hava taşıyıcıları kullanabilir, göndericinin yararlarını da gözeterek önceden bildirmeksizin taşımayı diğer taşıma araçları ile yapabilir. Taşıyıcı, güzergâh seçmek ve değiştirmek veya güzergâh dışına çıkmaya yetkilidir. Bu durum ABD taşımalarına uygulanamaz.</a:t>
            </a:r>
            <a:endParaRPr lang="tr-TR" sz="2000" dirty="0"/>
          </a:p>
          <a:p>
            <a:pPr marL="1714500" lvl="3" indent="-342900">
              <a:buFont typeface="Wingdings" pitchFamily="2" charset="2"/>
              <a:buChar char="Ø"/>
            </a:pPr>
            <a:endParaRPr lang="tr-TR" sz="2000" dirty="0"/>
          </a:p>
        </p:txBody>
      </p:sp>
    </p:spTree>
    <p:extLst>
      <p:ext uri="{BB962C8B-B14F-4D97-AF65-F5344CB8AC3E}">
        <p14:creationId xmlns:p14="http://schemas.microsoft.com/office/powerpoint/2010/main" val="3361932704"/>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156</TotalTime>
  <Words>4283</Words>
  <Application>Microsoft Office PowerPoint</Application>
  <PresentationFormat>Ekran Gösterisi (4:3)</PresentationFormat>
  <Paragraphs>374</Paragraphs>
  <Slides>56</Slides>
  <Notes>1</Notes>
  <HiddenSlides>0</HiddenSlides>
  <MMClips>0</MMClips>
  <ScaleCrop>false</ScaleCrop>
  <HeadingPairs>
    <vt:vector size="4" baseType="variant">
      <vt:variant>
        <vt:lpstr>Tema</vt:lpstr>
      </vt:variant>
      <vt:variant>
        <vt:i4>2</vt:i4>
      </vt:variant>
      <vt:variant>
        <vt:lpstr>Slayt Başlıkları</vt:lpstr>
      </vt:variant>
      <vt:variant>
        <vt:i4>56</vt:i4>
      </vt:variant>
    </vt:vector>
  </HeadingPairs>
  <TitlesOfParts>
    <vt:vector size="58" baseType="lpstr">
      <vt:lpstr>Dalga Biçimi</vt:lpstr>
      <vt:lpstr>Üst Düzey</vt:lpstr>
      <vt:lpstr>      Bu proje Avrupa Birliği ve Türkiye Cumhuriyeti tarafından finanse edilmektedir.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dc:creator>
  <cp:lastModifiedBy>Bilal Keskin</cp:lastModifiedBy>
  <cp:revision>22</cp:revision>
  <dcterms:created xsi:type="dcterms:W3CDTF">2016-03-31T03:57:16Z</dcterms:created>
  <dcterms:modified xsi:type="dcterms:W3CDTF">2016-04-15T14:32:33Z</dcterms:modified>
</cp:coreProperties>
</file>